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02" autoAdjust="0"/>
    <p:restoredTop sz="86395" autoAdjust="0"/>
  </p:normalViewPr>
  <p:slideViewPr>
    <p:cSldViewPr snapToGrid="0" snapToObjects="1">
      <p:cViewPr>
        <p:scale>
          <a:sx n="181" d="100"/>
          <a:sy n="181" d="100"/>
        </p:scale>
        <p:origin x="-56" y="-1360"/>
      </p:cViewPr>
      <p:guideLst>
        <p:guide orient="horz" pos="2160"/>
        <p:guide pos="3120"/>
      </p:guideLst>
    </p:cSldViewPr>
  </p:slideViewPr>
  <p:outlineViewPr>
    <p:cViewPr>
      <p:scale>
        <a:sx n="33" d="100"/>
        <a:sy n="33" d="100"/>
      </p:scale>
      <p:origin x="0" y="9224"/>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161" d="100"/>
          <a:sy n="161" d="100"/>
        </p:scale>
        <p:origin x="-2328" y="-11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AF60B6-8B7A-744A-AD9D-AB89A2ADF43F}" type="datetimeFigureOut">
              <a:rPr lang="en-US" smtClean="0"/>
              <a:t>10/17/22</a:t>
            </a:fld>
            <a:endParaRPr lang="en-US"/>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6A8787-DD61-6E46-8634-0990E234FFD6}" type="slidenum">
              <a:rPr lang="en-US" smtClean="0"/>
              <a:t>‹#›</a:t>
            </a:fld>
            <a:endParaRPr lang="en-US"/>
          </a:p>
        </p:txBody>
      </p:sp>
    </p:spTree>
    <p:extLst>
      <p:ext uri="{BB962C8B-B14F-4D97-AF65-F5344CB8AC3E}">
        <p14:creationId xmlns:p14="http://schemas.microsoft.com/office/powerpoint/2010/main" val="98908206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16A8787-DD61-6E46-8634-0990E234FFD6}" type="slidenum">
              <a:rPr lang="en-US" smtClean="0"/>
              <a:t>1</a:t>
            </a:fld>
            <a:endParaRPr lang="en-US"/>
          </a:p>
        </p:txBody>
      </p:sp>
    </p:spTree>
    <p:extLst>
      <p:ext uri="{BB962C8B-B14F-4D97-AF65-F5344CB8AC3E}">
        <p14:creationId xmlns:p14="http://schemas.microsoft.com/office/powerpoint/2010/main" val="1179274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6A8787-DD61-6E46-8634-0990E234FFD6}" type="slidenum">
              <a:rPr lang="en-US" smtClean="0"/>
              <a:t>2</a:t>
            </a:fld>
            <a:endParaRPr lang="en-US"/>
          </a:p>
        </p:txBody>
      </p:sp>
    </p:spTree>
    <p:extLst>
      <p:ext uri="{BB962C8B-B14F-4D97-AF65-F5344CB8AC3E}">
        <p14:creationId xmlns:p14="http://schemas.microsoft.com/office/powerpoint/2010/main" val="1320787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8"/>
            <a:ext cx="8420100" cy="1470025"/>
          </a:xfrm>
        </p:spPr>
        <p:txBody>
          <a:bodyPr/>
          <a:lstStyle/>
          <a:p>
            <a:r>
              <a:rPr lang="en-AU"/>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a:t>Click to edit Master subtitle style</a:t>
            </a:r>
            <a:endParaRPr lang="en-US"/>
          </a:p>
        </p:txBody>
      </p:sp>
      <p:sp>
        <p:nvSpPr>
          <p:cNvPr id="4" name="Date Placeholder 3"/>
          <p:cNvSpPr>
            <a:spLocks noGrp="1"/>
          </p:cNvSpPr>
          <p:nvPr>
            <p:ph type="dt" sz="half" idx="10"/>
          </p:nvPr>
        </p:nvSpPr>
        <p:spPr/>
        <p:txBody>
          <a:bodyPr/>
          <a:lstStyle/>
          <a:p>
            <a:fld id="{E1906A70-EED0-8347-B681-E0BC4B3602E3}" type="datetimeFigureOut">
              <a:rPr lang="en-US" smtClean="0"/>
              <a:t>10/17/22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B1E89-A0C3-344A-B732-D8F5A06DBDAD}" type="slidenum">
              <a:rPr lang="en-US" smtClean="0"/>
              <a:t>‹#›</a:t>
            </a:fld>
            <a:endParaRPr lang="en-US"/>
          </a:p>
        </p:txBody>
      </p:sp>
    </p:spTree>
    <p:extLst>
      <p:ext uri="{BB962C8B-B14F-4D97-AF65-F5344CB8AC3E}">
        <p14:creationId xmlns:p14="http://schemas.microsoft.com/office/powerpoint/2010/main" val="2744124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E1906A70-EED0-8347-B681-E0BC4B3602E3}" type="datetimeFigureOut">
              <a:rPr lang="en-US" smtClean="0"/>
              <a:t>10/17/22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B1E89-A0C3-344A-B732-D8F5A06DBDAD}" type="slidenum">
              <a:rPr lang="en-US" smtClean="0"/>
              <a:t>‹#›</a:t>
            </a:fld>
            <a:endParaRPr lang="en-US"/>
          </a:p>
        </p:txBody>
      </p:sp>
    </p:spTree>
    <p:extLst>
      <p:ext uri="{BB962C8B-B14F-4D97-AF65-F5344CB8AC3E}">
        <p14:creationId xmlns:p14="http://schemas.microsoft.com/office/powerpoint/2010/main" val="2325159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41"/>
            <a:ext cx="2414588" cy="5851525"/>
          </a:xfrm>
        </p:spPr>
        <p:txBody>
          <a:bodyPr vert="eaVert"/>
          <a:lstStyle/>
          <a:p>
            <a:r>
              <a:rPr lang="en-AU"/>
              <a:t>Click to edit Master title style</a:t>
            </a:r>
            <a:endParaRPr lang="en-US"/>
          </a:p>
        </p:txBody>
      </p:sp>
      <p:sp>
        <p:nvSpPr>
          <p:cNvPr id="3" name="Vertical Text Placeholder 2"/>
          <p:cNvSpPr>
            <a:spLocks noGrp="1"/>
          </p:cNvSpPr>
          <p:nvPr>
            <p:ph type="body" orient="vert" idx="1"/>
          </p:nvPr>
        </p:nvSpPr>
        <p:spPr>
          <a:xfrm>
            <a:off x="536576" y="274641"/>
            <a:ext cx="7078663" cy="5851525"/>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E1906A70-EED0-8347-B681-E0BC4B3602E3}" type="datetimeFigureOut">
              <a:rPr lang="en-US" smtClean="0"/>
              <a:t>10/17/22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B1E89-A0C3-344A-B732-D8F5A06DBDAD}" type="slidenum">
              <a:rPr lang="en-US" smtClean="0"/>
              <a:t>‹#›</a:t>
            </a:fld>
            <a:endParaRPr lang="en-US"/>
          </a:p>
        </p:txBody>
      </p:sp>
    </p:spTree>
    <p:extLst>
      <p:ext uri="{BB962C8B-B14F-4D97-AF65-F5344CB8AC3E}">
        <p14:creationId xmlns:p14="http://schemas.microsoft.com/office/powerpoint/2010/main" val="3372883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idx="1"/>
          </p:nvPr>
        </p:nvSpPr>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E1906A70-EED0-8347-B681-E0BC4B3602E3}" type="datetimeFigureOut">
              <a:rPr lang="en-US" smtClean="0"/>
              <a:t>10/17/22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B1E89-A0C3-344A-B732-D8F5A06DBDAD}" type="slidenum">
              <a:rPr lang="en-US" smtClean="0"/>
              <a:t>‹#›</a:t>
            </a:fld>
            <a:endParaRPr lang="en-US"/>
          </a:p>
        </p:txBody>
      </p:sp>
    </p:spTree>
    <p:extLst>
      <p:ext uri="{BB962C8B-B14F-4D97-AF65-F5344CB8AC3E}">
        <p14:creationId xmlns:p14="http://schemas.microsoft.com/office/powerpoint/2010/main" val="2239091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3"/>
            <a:ext cx="8420100" cy="1362075"/>
          </a:xfrm>
        </p:spPr>
        <p:txBody>
          <a:bodyPr anchor="t"/>
          <a:lstStyle>
            <a:lvl1pPr algn="l">
              <a:defRPr sz="4000" b="1" cap="all"/>
            </a:lvl1pPr>
          </a:lstStyle>
          <a:p>
            <a:r>
              <a:rPr lang="en-AU"/>
              <a:t>Click to edit Master title style</a:t>
            </a:r>
            <a:endParaRPr lang="en-US"/>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a:t>Click to edit Master text styles</a:t>
            </a:r>
          </a:p>
        </p:txBody>
      </p:sp>
      <p:sp>
        <p:nvSpPr>
          <p:cNvPr id="4" name="Date Placeholder 3"/>
          <p:cNvSpPr>
            <a:spLocks noGrp="1"/>
          </p:cNvSpPr>
          <p:nvPr>
            <p:ph type="dt" sz="half" idx="10"/>
          </p:nvPr>
        </p:nvSpPr>
        <p:spPr/>
        <p:txBody>
          <a:bodyPr/>
          <a:lstStyle/>
          <a:p>
            <a:fld id="{E1906A70-EED0-8347-B681-E0BC4B3602E3}" type="datetimeFigureOut">
              <a:rPr lang="en-US" smtClean="0"/>
              <a:t>10/17/22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B1E89-A0C3-344A-B732-D8F5A06DBDAD}" type="slidenum">
              <a:rPr lang="en-US" smtClean="0"/>
              <a:t>‹#›</a:t>
            </a:fld>
            <a:endParaRPr lang="en-US"/>
          </a:p>
        </p:txBody>
      </p:sp>
    </p:spTree>
    <p:extLst>
      <p:ext uri="{BB962C8B-B14F-4D97-AF65-F5344CB8AC3E}">
        <p14:creationId xmlns:p14="http://schemas.microsoft.com/office/powerpoint/2010/main" val="334570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sz="half" idx="1"/>
          </p:nvPr>
        </p:nvSpPr>
        <p:spPr>
          <a:xfrm>
            <a:off x="536575" y="1600203"/>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Content Placeholder 3"/>
          <p:cNvSpPr>
            <a:spLocks noGrp="1"/>
          </p:cNvSpPr>
          <p:nvPr>
            <p:ph sz="half" idx="2"/>
          </p:nvPr>
        </p:nvSpPr>
        <p:spPr>
          <a:xfrm>
            <a:off x="5448300" y="1600203"/>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Date Placeholder 4"/>
          <p:cNvSpPr>
            <a:spLocks noGrp="1"/>
          </p:cNvSpPr>
          <p:nvPr>
            <p:ph type="dt" sz="half" idx="10"/>
          </p:nvPr>
        </p:nvSpPr>
        <p:spPr/>
        <p:txBody>
          <a:bodyPr/>
          <a:lstStyle/>
          <a:p>
            <a:fld id="{E1906A70-EED0-8347-B681-E0BC4B3602E3}" type="datetimeFigureOut">
              <a:rPr lang="en-US" smtClean="0"/>
              <a:t>10/17/22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B1E89-A0C3-344A-B732-D8F5A06DBDAD}" type="slidenum">
              <a:rPr lang="en-US" smtClean="0"/>
              <a:t>‹#›</a:t>
            </a:fld>
            <a:endParaRPr lang="en-US"/>
          </a:p>
        </p:txBody>
      </p:sp>
    </p:spTree>
    <p:extLst>
      <p:ext uri="{BB962C8B-B14F-4D97-AF65-F5344CB8AC3E}">
        <p14:creationId xmlns:p14="http://schemas.microsoft.com/office/powerpoint/2010/main" val="2591937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AU"/>
              <a:t>Click to edit Master title style</a:t>
            </a:r>
            <a:endParaRPr lang="en-US"/>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Text Placeholder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7" name="Date Placeholder 6"/>
          <p:cNvSpPr>
            <a:spLocks noGrp="1"/>
          </p:cNvSpPr>
          <p:nvPr>
            <p:ph type="dt" sz="half" idx="10"/>
          </p:nvPr>
        </p:nvSpPr>
        <p:spPr/>
        <p:txBody>
          <a:bodyPr/>
          <a:lstStyle/>
          <a:p>
            <a:fld id="{E1906A70-EED0-8347-B681-E0BC4B3602E3}" type="datetimeFigureOut">
              <a:rPr lang="en-US" smtClean="0"/>
              <a:t>10/17/22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DB1E89-A0C3-344A-B732-D8F5A06DBDAD}" type="slidenum">
              <a:rPr lang="en-US" smtClean="0"/>
              <a:t>‹#›</a:t>
            </a:fld>
            <a:endParaRPr lang="en-US"/>
          </a:p>
        </p:txBody>
      </p:sp>
    </p:spTree>
    <p:extLst>
      <p:ext uri="{BB962C8B-B14F-4D97-AF65-F5344CB8AC3E}">
        <p14:creationId xmlns:p14="http://schemas.microsoft.com/office/powerpoint/2010/main" val="1935760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Date Placeholder 2"/>
          <p:cNvSpPr>
            <a:spLocks noGrp="1"/>
          </p:cNvSpPr>
          <p:nvPr>
            <p:ph type="dt" sz="half" idx="10"/>
          </p:nvPr>
        </p:nvSpPr>
        <p:spPr/>
        <p:txBody>
          <a:bodyPr/>
          <a:lstStyle/>
          <a:p>
            <a:fld id="{E1906A70-EED0-8347-B681-E0BC4B3602E3}" type="datetimeFigureOut">
              <a:rPr lang="en-US" smtClean="0"/>
              <a:t>10/17/22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DB1E89-A0C3-344A-B732-D8F5A06DBDAD}" type="slidenum">
              <a:rPr lang="en-US" smtClean="0"/>
              <a:t>‹#›</a:t>
            </a:fld>
            <a:endParaRPr lang="en-US"/>
          </a:p>
        </p:txBody>
      </p:sp>
    </p:spTree>
    <p:extLst>
      <p:ext uri="{BB962C8B-B14F-4D97-AF65-F5344CB8AC3E}">
        <p14:creationId xmlns:p14="http://schemas.microsoft.com/office/powerpoint/2010/main" val="1277908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906A70-EED0-8347-B681-E0BC4B3602E3}" type="datetimeFigureOut">
              <a:rPr lang="en-US" smtClean="0"/>
              <a:t>10/17/22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DB1E89-A0C3-344A-B732-D8F5A06DBDAD}" type="slidenum">
              <a:rPr lang="en-US" smtClean="0"/>
              <a:t>‹#›</a:t>
            </a:fld>
            <a:endParaRPr lang="en-US"/>
          </a:p>
        </p:txBody>
      </p:sp>
    </p:spTree>
    <p:extLst>
      <p:ext uri="{BB962C8B-B14F-4D97-AF65-F5344CB8AC3E}">
        <p14:creationId xmlns:p14="http://schemas.microsoft.com/office/powerpoint/2010/main" val="604943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AU"/>
              <a:t>Click to edit Master title style</a:t>
            </a:r>
            <a:endParaRPr lang="en-US"/>
          </a:p>
        </p:txBody>
      </p:sp>
      <p:sp>
        <p:nvSpPr>
          <p:cNvPr id="3" name="Content Placeholder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Text Placeholder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p:txBody>
          <a:bodyPr/>
          <a:lstStyle/>
          <a:p>
            <a:fld id="{E1906A70-EED0-8347-B681-E0BC4B3602E3}" type="datetimeFigureOut">
              <a:rPr lang="en-US" smtClean="0"/>
              <a:t>10/17/22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B1E89-A0C3-344A-B732-D8F5A06DBDAD}" type="slidenum">
              <a:rPr lang="en-US" smtClean="0"/>
              <a:t>‹#›</a:t>
            </a:fld>
            <a:endParaRPr lang="en-US"/>
          </a:p>
        </p:txBody>
      </p:sp>
    </p:spTree>
    <p:extLst>
      <p:ext uri="{BB962C8B-B14F-4D97-AF65-F5344CB8AC3E}">
        <p14:creationId xmlns:p14="http://schemas.microsoft.com/office/powerpoint/2010/main" val="3925335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AU"/>
              <a:t>Click to edit Master title style</a:t>
            </a:r>
            <a:endParaRPr lang="en-US"/>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p:txBody>
          <a:bodyPr/>
          <a:lstStyle/>
          <a:p>
            <a:fld id="{E1906A70-EED0-8347-B681-E0BC4B3602E3}" type="datetimeFigureOut">
              <a:rPr lang="en-US" smtClean="0"/>
              <a:t>10/17/22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B1E89-A0C3-344A-B732-D8F5A06DBDAD}" type="slidenum">
              <a:rPr lang="en-US" smtClean="0"/>
              <a:t>‹#›</a:t>
            </a:fld>
            <a:endParaRPr lang="en-US"/>
          </a:p>
        </p:txBody>
      </p:sp>
    </p:spTree>
    <p:extLst>
      <p:ext uri="{BB962C8B-B14F-4D97-AF65-F5344CB8AC3E}">
        <p14:creationId xmlns:p14="http://schemas.microsoft.com/office/powerpoint/2010/main" val="3580423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9906000" cy="1462689"/>
          </a:xfrm>
          <a:prstGeom prst="rect">
            <a:avLst/>
          </a:prstGeom>
          <a:solidFill>
            <a:schemeClr val="accent5">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95300" y="1"/>
            <a:ext cx="8915400" cy="1462687"/>
          </a:xfrm>
          <a:prstGeom prst="rect">
            <a:avLst/>
          </a:prstGeom>
        </p:spPr>
        <p:txBody>
          <a:bodyPr vert="horz" lIns="91440" tIns="45720" rIns="91440" bIns="45720" rtlCol="0" anchor="ctr">
            <a:normAutofit/>
          </a:bodyPr>
          <a:lstStyle/>
          <a:p>
            <a:r>
              <a:rPr lang="en-AU" dirty="0"/>
              <a:t>Click to edit Master title style</a:t>
            </a:r>
            <a:endParaRPr lang="en-US" dirty="0"/>
          </a:p>
        </p:txBody>
      </p:sp>
      <p:sp>
        <p:nvSpPr>
          <p:cNvPr id="3" name="Text Placeholder 2"/>
          <p:cNvSpPr>
            <a:spLocks noGrp="1"/>
          </p:cNvSpPr>
          <p:nvPr>
            <p:ph type="body" idx="1"/>
          </p:nvPr>
        </p:nvSpPr>
        <p:spPr>
          <a:xfrm>
            <a:off x="495300" y="1804276"/>
            <a:ext cx="8915400" cy="4321890"/>
          </a:xfrm>
          <a:prstGeom prst="rect">
            <a:avLst/>
          </a:prstGeom>
        </p:spPr>
        <p:txBody>
          <a:bodyPr vert="horz" lIns="91440" tIns="45720" rIns="91440" bIns="45720" rtlCol="0">
            <a:normAutofit/>
          </a:bodyPr>
          <a:lstStyle/>
          <a:p>
            <a:pPr lvl="0"/>
            <a:r>
              <a:rPr lang="en-AU" dirty="0"/>
              <a:t>Click to edit Master text styles</a:t>
            </a:r>
          </a:p>
          <a:p>
            <a:pPr lvl="1"/>
            <a:r>
              <a:rPr lang="en-AU" dirty="0"/>
              <a:t>Second level</a:t>
            </a:r>
          </a:p>
        </p:txBody>
      </p:sp>
      <p:sp>
        <p:nvSpPr>
          <p:cNvPr id="4" name="Date Placeholder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906A70-EED0-8347-B681-E0BC4B3602E3}" type="datetimeFigureOut">
              <a:rPr lang="en-US" smtClean="0"/>
              <a:t>10/17/22</a:t>
            </a:fld>
            <a:endParaRPr lang="en-US"/>
          </a:p>
        </p:txBody>
      </p:sp>
      <p:sp>
        <p:nvSpPr>
          <p:cNvPr id="5" name="Footer Placeholder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DB1E89-A0C3-344A-B732-D8F5A06DBDAD}" type="slidenum">
              <a:rPr lang="en-US" smtClean="0"/>
              <a:t>‹#›</a:t>
            </a:fld>
            <a:endParaRPr lang="en-US"/>
          </a:p>
        </p:txBody>
      </p:sp>
    </p:spTree>
    <p:extLst>
      <p:ext uri="{BB962C8B-B14F-4D97-AF65-F5344CB8AC3E}">
        <p14:creationId xmlns:p14="http://schemas.microsoft.com/office/powerpoint/2010/main" val="39120331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lnSpc>
          <a:spcPts val="3600"/>
        </a:lnSpc>
        <a:spcBef>
          <a:spcPct val="0"/>
        </a:spcBef>
        <a:buNone/>
        <a:defRPr sz="3600" b="1" kern="1200">
          <a:solidFill>
            <a:schemeClr val="bg1"/>
          </a:solidFill>
          <a:latin typeface="+mj-lt"/>
          <a:ea typeface="+mj-ea"/>
          <a:cs typeface="+mj-cs"/>
        </a:defRPr>
      </a:lvl1pPr>
    </p:titleStyle>
    <p:bodyStyle>
      <a:lvl1pPr marL="342900" indent="-342900" algn="l" defTabSz="457200" rtl="0" eaLnBrk="1" latinLnBrk="0" hangingPunct="1">
        <a:lnSpc>
          <a:spcPts val="2000"/>
        </a:lnSpc>
        <a:spcBef>
          <a:spcPct val="20000"/>
        </a:spcBef>
        <a:buFont typeface="Arial"/>
        <a:buChar char="•"/>
        <a:defRPr sz="1800" kern="1200">
          <a:solidFill>
            <a:schemeClr val="tx1">
              <a:lumMod val="50000"/>
              <a:lumOff val="50000"/>
            </a:schemeClr>
          </a:solidFill>
          <a:latin typeface="+mn-lt"/>
          <a:ea typeface="+mn-ea"/>
          <a:cs typeface="+mn-cs"/>
        </a:defRPr>
      </a:lvl1pPr>
      <a:lvl2pPr marL="742950" indent="-285750" algn="l" defTabSz="457200" rtl="0" eaLnBrk="1" latinLnBrk="0" hangingPunct="1">
        <a:lnSpc>
          <a:spcPts val="2000"/>
        </a:lnSpc>
        <a:spcBef>
          <a:spcPct val="20000"/>
        </a:spcBef>
        <a:buFont typeface="Arial"/>
        <a:buChar char="–"/>
        <a:defRPr sz="1800" kern="1200">
          <a:solidFill>
            <a:schemeClr val="tx1">
              <a:lumMod val="50000"/>
              <a:lumOff val="50000"/>
            </a:schemeClr>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chemeClr val="tx1">
              <a:lumMod val="50000"/>
              <a:lumOff val="50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lumMod val="50000"/>
              <a:lumOff val="50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lumMod val="50000"/>
              <a:lumOff val="5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thuongmaihoaplus/congcu-4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8581128-ED89-8C4A-AAA2-FE69AC271C60}"/>
              </a:ext>
            </a:extLst>
          </p:cNvPr>
          <p:cNvPicPr>
            <a:picLocks noChangeAspect="1"/>
          </p:cNvPicPr>
          <p:nvPr/>
        </p:nvPicPr>
        <p:blipFill>
          <a:blip r:embed="rId3"/>
          <a:stretch>
            <a:fillRect/>
          </a:stretch>
        </p:blipFill>
        <p:spPr>
          <a:xfrm>
            <a:off x="0" y="0"/>
            <a:ext cx="9906000" cy="6858000"/>
          </a:xfrm>
          <a:prstGeom prst="rect">
            <a:avLst/>
          </a:prstGeom>
        </p:spPr>
      </p:pic>
    </p:spTree>
    <p:extLst>
      <p:ext uri="{BB962C8B-B14F-4D97-AF65-F5344CB8AC3E}">
        <p14:creationId xmlns:p14="http://schemas.microsoft.com/office/powerpoint/2010/main" val="2497989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sz="3600" b="1" dirty="0">
                <a:solidFill>
                  <a:schemeClr val="bg1"/>
                </a:solidFill>
                <a:latin typeface="Arial"/>
                <a:ea typeface="+mj-ea"/>
                <a:cs typeface="+mj-cs"/>
              </a:rPr>
              <a:t>9. “Lời kêu gọi hành động” mà bạn hướng tới đối tượng mục tiêu là gì?</a:t>
            </a:r>
            <a:r>
              <a:rPr lang="vi-VN" dirty="0"/>
              <a:t> </a:t>
            </a:r>
          </a:p>
        </p:txBody>
      </p:sp>
      <p:sp>
        <p:nvSpPr>
          <p:cNvPr id="3" name="Content Placeholder 2"/>
          <p:cNvSpPr>
            <a:spLocks noGrp="1"/>
          </p:cNvSpPr>
          <p:nvPr>
            <p:ph idx="1"/>
          </p:nvPr>
        </p:nvSpPr>
        <p:spPr>
          <a:xfrm>
            <a:off x="495300" y="1690414"/>
            <a:ext cx="8915400" cy="4435752"/>
          </a:xfrm>
        </p:spPr>
        <p:txBody>
          <a:bodyPr/>
          <a:lstStyle/>
          <a:p>
            <a:pPr marL="0" indent="0" algn="ctr">
              <a:buNone/>
            </a:pPr>
            <a:r>
              <a:rPr lang="en-AU" i="1" u="none" strike="noStrike" dirty="0">
                <a:effectLst/>
                <a:latin typeface="Arial" panose="020B0604020202020204" pitchFamily="34" charset="0"/>
                <a:cs typeface="Arial" panose="020B0604020202020204" pitchFamily="34" charset="0"/>
              </a:rPr>
              <a:t>(</a:t>
            </a:r>
            <a:r>
              <a:rPr lang="en-AU" i="1" u="none" strike="noStrike" dirty="0" err="1">
                <a:effectLst/>
                <a:latin typeface="Arial" panose="020B0604020202020204" pitchFamily="34" charset="0"/>
                <a:cs typeface="Arial" panose="020B0604020202020204" pitchFamily="34" charset="0"/>
              </a:rPr>
              <a:t>bạn</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cần</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đổi</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tựa</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đề</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cho</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thích</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hợp</a:t>
            </a:r>
            <a:r>
              <a:rPr lang="en-AU" i="1" u="none" strike="noStrike" dirty="0">
                <a:effectLst/>
                <a:latin typeface="Arial" panose="020B0604020202020204" pitchFamily="34" charset="0"/>
                <a:cs typeface="Arial" panose="020B0604020202020204" pitchFamily="34" charset="0"/>
              </a:rPr>
              <a:t>/</a:t>
            </a:r>
            <a:r>
              <a:rPr lang="en-AU" i="1" u="none" strike="noStrike" dirty="0" err="1">
                <a:effectLst/>
                <a:latin typeface="Arial" panose="020B0604020202020204" pitchFamily="34" charset="0"/>
                <a:cs typeface="Arial" panose="020B0604020202020204" pitchFamily="34" charset="0"/>
              </a:rPr>
              <a:t>liên</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quan</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hơn</a:t>
            </a:r>
            <a:r>
              <a:rPr lang="vi-VN" i="1" dirty="0">
                <a:latin typeface="Arial" panose="020B0604020202020204" pitchFamily="34" charset="0"/>
                <a:cs typeface="Arial" panose="020B0604020202020204" pitchFamily="34" charset="0"/>
              </a:rPr>
              <a:t>) </a:t>
            </a:r>
          </a:p>
          <a:p>
            <a:pPr marL="0" indent="0" algn="ctr">
              <a:buNone/>
            </a:pPr>
            <a:endParaRPr lang="en-AU" i="1" dirty="0">
              <a:solidFill>
                <a:schemeClr val="bg1">
                  <a:lumMod val="65000"/>
                </a:schemeClr>
              </a:solidFill>
            </a:endParaRPr>
          </a:p>
          <a:p>
            <a:pPr marL="0" indent="0" algn="ctr">
              <a:buNone/>
            </a:pPr>
            <a:endParaRPr lang="en-AU" i="1" dirty="0">
              <a:solidFill>
                <a:schemeClr val="bg1">
                  <a:lumMod val="65000"/>
                </a:schemeClr>
              </a:solidFill>
            </a:endParaRPr>
          </a:p>
          <a:p>
            <a:pPr rtl="0" eaLnBrk="1" latinLnBrk="0" hangingPunct="1">
              <a:lnSpc>
                <a:spcPts val="2200"/>
              </a:lnSpc>
              <a:spcBef>
                <a:spcPts val="0"/>
              </a:spcBef>
              <a:spcAft>
                <a:spcPts val="1000"/>
              </a:spcAft>
            </a:pPr>
            <a:r>
              <a:rPr lang="vi-VN" sz="1800" dirty="0">
                <a:solidFill>
                  <a:schemeClr val="tx1">
                    <a:lumMod val="50000"/>
                    <a:lumOff val="50000"/>
                  </a:schemeClr>
                </a:solidFill>
              </a:rPr>
              <a:t>Ở trang trình bày này, hãy giải thích điều bạn đang mong chờ từ khách hàng hoặc nhà đầu tư, có thể bao gồm khoản đầu tư hoặc mối quan hệ cộng tác, </a:t>
            </a:r>
            <a:r>
              <a:rPr lang="en-AU" sz="1800" dirty="0">
                <a:solidFill>
                  <a:schemeClr val="tx1">
                    <a:lumMod val="50000"/>
                    <a:lumOff val="50000"/>
                  </a:schemeClr>
                </a:solidFill>
              </a:rPr>
              <a:t>hay là </a:t>
            </a:r>
            <a:r>
              <a:rPr lang="en-AU" sz="1800" dirty="0" err="1">
                <a:solidFill>
                  <a:schemeClr val="tx1">
                    <a:lumMod val="50000"/>
                    <a:lumOff val="50000"/>
                  </a:schemeClr>
                </a:solidFill>
              </a:rPr>
              <a:t>lô</a:t>
            </a:r>
            <a:r>
              <a:rPr lang="en-AU" sz="1800" dirty="0">
                <a:solidFill>
                  <a:schemeClr val="tx1">
                    <a:lumMod val="50000"/>
                    <a:lumOff val="50000"/>
                  </a:schemeClr>
                </a:solidFill>
              </a:rPr>
              <a:t>̣ </a:t>
            </a:r>
            <a:r>
              <a:rPr lang="en-AU" sz="1800" dirty="0" err="1">
                <a:solidFill>
                  <a:schemeClr val="tx1">
                    <a:lumMod val="50000"/>
                    <a:lumOff val="50000"/>
                  </a:schemeClr>
                </a:solidFill>
              </a:rPr>
              <a:t>trình</a:t>
            </a:r>
            <a:r>
              <a:rPr lang="en-AU" sz="1800" dirty="0">
                <a:solidFill>
                  <a:schemeClr val="tx1">
                    <a:lumMod val="50000"/>
                    <a:lumOff val="50000"/>
                  </a:schemeClr>
                </a:solidFill>
              </a:rPr>
              <a:t> </a:t>
            </a:r>
            <a:r>
              <a:rPr lang="en-AU" sz="1800" dirty="0" err="1">
                <a:solidFill>
                  <a:schemeClr val="tx1">
                    <a:lumMod val="50000"/>
                    <a:lumOff val="50000"/>
                  </a:schemeClr>
                </a:solidFill>
              </a:rPr>
              <a:t>hoặc</a:t>
            </a:r>
            <a:r>
              <a:rPr lang="en-AU" sz="1800" dirty="0">
                <a:solidFill>
                  <a:schemeClr val="tx1">
                    <a:lumMod val="50000"/>
                    <a:lumOff val="50000"/>
                  </a:schemeClr>
                </a:solidFill>
              </a:rPr>
              <a:t> </a:t>
            </a:r>
            <a:r>
              <a:rPr lang="en-AU" sz="1800" dirty="0" err="1">
                <a:solidFill>
                  <a:schemeClr val="tx1">
                    <a:lumMod val="50000"/>
                    <a:lumOff val="50000"/>
                  </a:schemeClr>
                </a:solidFill>
              </a:rPr>
              <a:t>cách</a:t>
            </a:r>
            <a:r>
              <a:rPr lang="en-AU" sz="1800" dirty="0">
                <a:solidFill>
                  <a:schemeClr val="tx1">
                    <a:lumMod val="50000"/>
                    <a:lumOff val="50000"/>
                  </a:schemeClr>
                </a:solidFill>
              </a:rPr>
              <a:t> </a:t>
            </a:r>
            <a:r>
              <a:rPr lang="en-AU" sz="1800" dirty="0" err="1">
                <a:solidFill>
                  <a:schemeClr val="tx1">
                    <a:lumMod val="50000"/>
                    <a:lumOff val="50000"/>
                  </a:schemeClr>
                </a:solidFill>
              </a:rPr>
              <a:t>thức</a:t>
            </a:r>
            <a:r>
              <a:rPr lang="vi-VN" sz="1800" dirty="0">
                <a:solidFill>
                  <a:schemeClr val="tx1">
                    <a:lumMod val="50000"/>
                    <a:lumOff val="50000"/>
                  </a:schemeClr>
                </a:solidFill>
              </a:rPr>
              <a:t> thương mại hóa</a:t>
            </a:r>
            <a:r>
              <a:rPr lang="en-AU" sz="1800" dirty="0">
                <a:solidFill>
                  <a:schemeClr val="tx1">
                    <a:lumMod val="50000"/>
                    <a:lumOff val="50000"/>
                  </a:schemeClr>
                </a:solidFill>
              </a:rPr>
              <a:t> cụ </a:t>
            </a:r>
            <a:r>
              <a:rPr lang="en-AU" sz="1800" dirty="0" err="1">
                <a:solidFill>
                  <a:schemeClr val="tx1">
                    <a:lumMod val="50000"/>
                    <a:lumOff val="50000"/>
                  </a:schemeClr>
                </a:solidFill>
              </a:rPr>
              <a:t>thê</a:t>
            </a:r>
            <a:r>
              <a:rPr lang="en-AU" sz="1800" dirty="0">
                <a:solidFill>
                  <a:schemeClr val="tx1">
                    <a:lumMod val="50000"/>
                    <a:lumOff val="50000"/>
                  </a:schemeClr>
                </a:solidFill>
              </a:rPr>
              <a:t>̉</a:t>
            </a:r>
            <a:r>
              <a:rPr lang="vi-VN" sz="1800" dirty="0">
                <a:solidFill>
                  <a:schemeClr val="tx1">
                    <a:lumMod val="50000"/>
                    <a:lumOff val="50000"/>
                  </a:schemeClr>
                </a:solidFill>
              </a:rPr>
              <a:t> nào phù hợp với giải pháp công nghệ của bạn.</a:t>
            </a:r>
          </a:p>
          <a:p>
            <a:pPr rtl="0" eaLnBrk="1" latinLnBrk="0" hangingPunct="1">
              <a:lnSpc>
                <a:spcPts val="2200"/>
              </a:lnSpc>
              <a:spcBef>
                <a:spcPts val="0"/>
              </a:spcBef>
              <a:spcAft>
                <a:spcPts val="1000"/>
              </a:spcAft>
            </a:pPr>
            <a:r>
              <a:rPr lang="vi-VN" sz="1800" dirty="0">
                <a:solidFill>
                  <a:schemeClr val="tx1">
                    <a:lumMod val="50000"/>
                    <a:lumOff val="50000"/>
                  </a:schemeClr>
                </a:solidFill>
              </a:rPr>
              <a:t>Hãy cho khách hàng hoặc nhà đầu tư biết bạn muốn họ làm gì tiếp theo!</a:t>
            </a:r>
          </a:p>
          <a:p>
            <a:pPr marL="0" indent="0" rtl="0" eaLnBrk="1" latinLnBrk="0" hangingPunct="1">
              <a:buNone/>
            </a:pPr>
            <a:endParaRPr lang="en-AU" dirty="0">
              <a:effectLst/>
            </a:endParaRPr>
          </a:p>
          <a:p>
            <a:endParaRPr lang="en-US" dirty="0"/>
          </a:p>
        </p:txBody>
      </p:sp>
    </p:spTree>
    <p:extLst>
      <p:ext uri="{BB962C8B-B14F-4D97-AF65-F5344CB8AC3E}">
        <p14:creationId xmlns:p14="http://schemas.microsoft.com/office/powerpoint/2010/main" val="2889950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sz="3600" b="1" dirty="0">
                <a:solidFill>
                  <a:schemeClr val="bg1"/>
                </a:solidFill>
                <a:latin typeface="Arial"/>
                <a:ea typeface="+mj-ea"/>
                <a:cs typeface="+mj-cs"/>
              </a:rPr>
              <a:t>10. </a:t>
            </a:r>
            <a:r>
              <a:rPr lang="en-AU" sz="3600" b="1" dirty="0" err="1">
                <a:solidFill>
                  <a:schemeClr val="bg1"/>
                </a:solidFill>
                <a:latin typeface="Arial"/>
                <a:ea typeface="+mj-ea"/>
                <a:cs typeface="+mj-cs"/>
              </a:rPr>
              <a:t>Lời</a:t>
            </a:r>
            <a:r>
              <a:rPr lang="en-AU" sz="3600" b="1" dirty="0">
                <a:solidFill>
                  <a:schemeClr val="bg1"/>
                </a:solidFill>
                <a:latin typeface="Arial"/>
                <a:ea typeface="+mj-ea"/>
                <a:cs typeface="+mj-cs"/>
              </a:rPr>
              <a:t> c</a:t>
            </a:r>
            <a:r>
              <a:rPr lang="vi-VN" sz="3600" b="1" dirty="0">
                <a:solidFill>
                  <a:schemeClr val="bg1"/>
                </a:solidFill>
                <a:latin typeface="Arial"/>
                <a:ea typeface="+mj-ea"/>
                <a:cs typeface="+mj-cs"/>
              </a:rPr>
              <a:t>ảm ơn</a:t>
            </a:r>
            <a:r>
              <a:rPr lang="vi-VN" dirty="0"/>
              <a:t> </a:t>
            </a:r>
          </a:p>
        </p:txBody>
      </p:sp>
      <p:sp>
        <p:nvSpPr>
          <p:cNvPr id="3" name="Content Placeholder 2"/>
          <p:cNvSpPr>
            <a:spLocks noGrp="1"/>
          </p:cNvSpPr>
          <p:nvPr>
            <p:ph idx="1"/>
          </p:nvPr>
        </p:nvSpPr>
        <p:spPr>
          <a:xfrm>
            <a:off x="495300" y="1804276"/>
            <a:ext cx="9105900" cy="4321890"/>
          </a:xfrm>
        </p:spPr>
        <p:txBody>
          <a:bodyPr>
            <a:normAutofit/>
          </a:bodyPr>
          <a:lstStyle/>
          <a:p>
            <a:pPr marL="0" indent="0" algn="ctr" rtl="0" eaLnBrk="1" latinLnBrk="0" hangingPunct="1">
              <a:lnSpc>
                <a:spcPts val="2200"/>
              </a:lnSpc>
              <a:spcBef>
                <a:spcPts val="0"/>
              </a:spcBef>
              <a:spcAft>
                <a:spcPts val="1000"/>
              </a:spcAft>
              <a:buNone/>
            </a:pPr>
            <a:r>
              <a:rPr lang="vi-VN" sz="1800" b="1" dirty="0">
                <a:solidFill>
                  <a:schemeClr val="tx1">
                    <a:lumMod val="50000"/>
                    <a:lumOff val="50000"/>
                  </a:schemeClr>
                </a:solidFill>
              </a:rPr>
              <a:t>Một thông điệp đơn giản: </a:t>
            </a:r>
          </a:p>
          <a:p>
            <a:pPr marL="0" indent="0" algn="ctr" rtl="0" eaLnBrk="1" latinLnBrk="0" hangingPunct="1">
              <a:lnSpc>
                <a:spcPts val="2200"/>
              </a:lnSpc>
              <a:spcBef>
                <a:spcPts val="0"/>
              </a:spcBef>
              <a:spcAft>
                <a:spcPts val="1000"/>
              </a:spcAft>
              <a:buNone/>
            </a:pPr>
            <a:r>
              <a:rPr lang="vi-VN" sz="1800" dirty="0">
                <a:solidFill>
                  <a:schemeClr val="tx1">
                    <a:lumMod val="50000"/>
                    <a:lumOff val="50000"/>
                  </a:schemeClr>
                </a:solidFill>
              </a:rPr>
              <a:t>« Xin cảm ơn »</a:t>
            </a:r>
          </a:p>
          <a:p>
            <a:pPr marL="0" indent="0" algn="ctr">
              <a:lnSpc>
                <a:spcPts val="2200"/>
              </a:lnSpc>
              <a:spcBef>
                <a:spcPts val="0"/>
              </a:spcBef>
              <a:spcAft>
                <a:spcPts val="1000"/>
              </a:spcAft>
              <a:buNone/>
            </a:pPr>
            <a:r>
              <a:rPr lang="vi-VN" sz="1800" dirty="0">
                <a:solidFill>
                  <a:schemeClr val="tx1">
                    <a:lumMod val="50000"/>
                    <a:lumOff val="50000"/>
                  </a:schemeClr>
                </a:solidFill>
              </a:rPr>
              <a:t> hoặc</a:t>
            </a:r>
          </a:p>
          <a:p>
            <a:pPr marL="0" indent="0" algn="ctr" rtl="0" eaLnBrk="1" latinLnBrk="0" hangingPunct="1">
              <a:lnSpc>
                <a:spcPts val="2200"/>
              </a:lnSpc>
              <a:spcBef>
                <a:spcPts val="0"/>
              </a:spcBef>
              <a:spcAft>
                <a:spcPts val="1000"/>
              </a:spcAft>
              <a:buNone/>
            </a:pPr>
            <a:r>
              <a:rPr lang="vi-VN" sz="1800" dirty="0">
                <a:solidFill>
                  <a:schemeClr val="tx1">
                    <a:lumMod val="50000"/>
                    <a:lumOff val="50000"/>
                  </a:schemeClr>
                </a:solidFill>
              </a:rPr>
              <a:t>« Xin cảm ơn quý vị đã lắng nghe »</a:t>
            </a:r>
          </a:p>
          <a:p>
            <a:pPr marL="0" indent="0" algn="ctr" rtl="0" eaLnBrk="1" latinLnBrk="0" hangingPunct="1">
              <a:lnSpc>
                <a:spcPts val="2200"/>
              </a:lnSpc>
              <a:spcBef>
                <a:spcPts val="0"/>
              </a:spcBef>
              <a:spcAft>
                <a:spcPts val="1000"/>
              </a:spcAft>
              <a:buNone/>
            </a:pPr>
            <a:r>
              <a:rPr lang="vi-VN" sz="1800" dirty="0">
                <a:solidFill>
                  <a:schemeClr val="tx1">
                    <a:lumMod val="50000"/>
                    <a:lumOff val="50000"/>
                  </a:schemeClr>
                </a:solidFill>
              </a:rPr>
              <a:t>là nội dung duy nhất cần có trên trang trình bày cuối cùng.</a:t>
            </a:r>
          </a:p>
          <a:p>
            <a:pPr marL="0" indent="0" algn="ctr" rtl="0" eaLnBrk="1" latinLnBrk="0" hangingPunct="1">
              <a:lnSpc>
                <a:spcPts val="2200"/>
              </a:lnSpc>
              <a:spcBef>
                <a:spcPts val="0"/>
              </a:spcBef>
              <a:spcAft>
                <a:spcPts val="1000"/>
              </a:spcAft>
              <a:buNone/>
            </a:pPr>
            <a:endParaRPr lang="fr-FR" sz="1800" i="1" kern="1200" dirty="0">
              <a:solidFill>
                <a:schemeClr val="tx1">
                  <a:lumMod val="50000"/>
                  <a:lumOff val="50000"/>
                </a:schemeClr>
              </a:solidFill>
              <a:effectLst/>
              <a:latin typeface="+mn-lt"/>
              <a:ea typeface="+mn-ea"/>
              <a:cs typeface="+mn-cs"/>
            </a:endParaRPr>
          </a:p>
          <a:p>
            <a:pPr algn="ctr" rtl="0" eaLnBrk="1" latinLnBrk="0" hangingPunct="1">
              <a:lnSpc>
                <a:spcPts val="2200"/>
              </a:lnSpc>
              <a:spcBef>
                <a:spcPts val="0"/>
              </a:spcBef>
              <a:spcAft>
                <a:spcPts val="1000"/>
              </a:spcAft>
            </a:pPr>
            <a:endParaRPr lang="fr-FR" dirty="0">
              <a:effectLst/>
            </a:endParaRPr>
          </a:p>
          <a:p>
            <a:pPr marL="0" indent="0" algn="ctr" rtl="0" eaLnBrk="1" latinLnBrk="0" hangingPunct="1">
              <a:lnSpc>
                <a:spcPts val="2200"/>
              </a:lnSpc>
              <a:spcBef>
                <a:spcPts val="0"/>
              </a:spcBef>
              <a:spcAft>
                <a:spcPts val="1000"/>
              </a:spcAft>
              <a:buNone/>
            </a:pPr>
            <a:r>
              <a:rPr lang="vi-VN" sz="1800" b="1" dirty="0">
                <a:solidFill>
                  <a:schemeClr val="tx1">
                    <a:lumMod val="50000"/>
                    <a:lumOff val="50000"/>
                  </a:schemeClr>
                </a:solidFill>
              </a:rPr>
              <a:t>Lưu ý</a:t>
            </a:r>
            <a:r>
              <a:rPr lang="vi-VN" b="1" dirty="0"/>
              <a:t>:</a:t>
            </a:r>
          </a:p>
          <a:p>
            <a:pPr marL="0" indent="0" algn="ctr" rtl="0" eaLnBrk="1" latinLnBrk="0" hangingPunct="1">
              <a:lnSpc>
                <a:spcPts val="2200"/>
              </a:lnSpc>
              <a:spcBef>
                <a:spcPts val="0"/>
              </a:spcBef>
              <a:spcAft>
                <a:spcPts val="1000"/>
              </a:spcAft>
              <a:buNone/>
            </a:pPr>
            <a:r>
              <a:rPr lang="vi-VN" sz="1800" i="1" dirty="0">
                <a:solidFill>
                  <a:schemeClr val="tx1">
                    <a:lumMod val="50000"/>
                    <a:lumOff val="50000"/>
                  </a:schemeClr>
                </a:solidFill>
                <a:latin typeface="Arial" panose="020B0604020202020204" pitchFamily="34" charset="0"/>
                <a:cs typeface="Arial" panose="020B0604020202020204" pitchFamily="34" charset="0"/>
              </a:rPr>
              <a:t>Hãy sử dụng </a:t>
            </a:r>
            <a:r>
              <a:rPr lang="en-AU" i="1" dirty="0" err="1">
                <a:latin typeface="Arial" panose="020B0604020202020204" pitchFamily="34" charset="0"/>
                <a:cs typeface="Arial" panose="020B0604020202020204" pitchFamily="34" charset="0"/>
              </a:rPr>
              <a:t>một</a:t>
            </a:r>
            <a:r>
              <a:rPr lang="en-AU" i="1" dirty="0">
                <a:latin typeface="Arial" panose="020B0604020202020204" pitchFamily="34" charset="0"/>
                <a:cs typeface="Arial" panose="020B0604020202020204" pitchFamily="34" charset="0"/>
              </a:rPr>
              <a:t> </a:t>
            </a:r>
            <a:r>
              <a:rPr lang="vi-VN" sz="1800" i="1" dirty="0">
                <a:solidFill>
                  <a:schemeClr val="tx1">
                    <a:lumMod val="50000"/>
                    <a:lumOff val="50000"/>
                  </a:schemeClr>
                </a:solidFill>
                <a:latin typeface="Arial" panose="020B0604020202020204" pitchFamily="34" charset="0"/>
                <a:cs typeface="Arial" panose="020B0604020202020204" pitchFamily="34" charset="0"/>
              </a:rPr>
              <a:t>hình ảnh đẹp hoặc đáng nhớ có khả năng khắc họa một khía cạnh ở công nghệ của bạn trên trang trình bày này sẽ giúp nhà đầu tư tiềm năng nhớ đến bạn.</a:t>
            </a:r>
          </a:p>
          <a:p>
            <a:pPr algn="ctr">
              <a:lnSpc>
                <a:spcPts val="2200"/>
              </a:lnSpc>
              <a:spcBef>
                <a:spcPts val="0"/>
              </a:spcBef>
              <a:spcAft>
                <a:spcPts val="1000"/>
              </a:spcAft>
            </a:pPr>
            <a:endParaRPr lang="en-US" dirty="0"/>
          </a:p>
        </p:txBody>
      </p:sp>
    </p:spTree>
    <p:extLst>
      <p:ext uri="{BB962C8B-B14F-4D97-AF65-F5344CB8AC3E}">
        <p14:creationId xmlns:p14="http://schemas.microsoft.com/office/powerpoint/2010/main" val="3666241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906000" cy="6858000"/>
          </a:xfrm>
          <a:prstGeom prst="rect">
            <a:avLst/>
          </a:prstGeom>
          <a:solidFill>
            <a:schemeClr val="accent5">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95300" y="694785"/>
            <a:ext cx="8915400" cy="2192821"/>
          </a:xfrm>
        </p:spPr>
        <p:txBody>
          <a:bodyPr>
            <a:noAutofit/>
          </a:bodyPr>
          <a:lstStyle/>
          <a:p>
            <a:pPr>
              <a:lnSpc>
                <a:spcPts val="5800"/>
              </a:lnSpc>
            </a:pPr>
            <a:r>
              <a:rPr lang="vi-VN" sz="5400" dirty="0"/>
              <a:t>Tiêu đề của </a:t>
            </a:r>
            <a:r>
              <a:rPr lang="en-AU" sz="5400" dirty="0"/>
              <a:t>T</a:t>
            </a:r>
            <a:r>
              <a:rPr lang="vi-VN" sz="5400" dirty="0"/>
              <a:t>huyết trình</a:t>
            </a:r>
            <a:r>
              <a:rPr lang="en-AU" sz="5400" dirty="0"/>
              <a:t> </a:t>
            </a:r>
            <a:r>
              <a:rPr lang="en-AU" sz="5400" dirty="0" err="1"/>
              <a:t>nhanh</a:t>
            </a:r>
            <a:endParaRPr lang="vi-VN" sz="5400" dirty="0"/>
          </a:p>
        </p:txBody>
      </p:sp>
      <p:sp>
        <p:nvSpPr>
          <p:cNvPr id="3" name="Content Placeholder 2"/>
          <p:cNvSpPr>
            <a:spLocks noGrp="1"/>
          </p:cNvSpPr>
          <p:nvPr>
            <p:ph idx="1"/>
          </p:nvPr>
        </p:nvSpPr>
        <p:spPr>
          <a:xfrm>
            <a:off x="390759" y="3249123"/>
            <a:ext cx="9182825" cy="3492185"/>
          </a:xfrm>
        </p:spPr>
        <p:txBody>
          <a:bodyPr/>
          <a:lstStyle/>
          <a:p>
            <a:pPr marL="0" indent="0" algn="ctr">
              <a:buNone/>
            </a:pPr>
            <a:r>
              <a:rPr lang="vi-VN" sz="2000" dirty="0">
                <a:solidFill>
                  <a:schemeClr val="bg1"/>
                </a:solidFill>
              </a:rPr>
              <a:t>Bao gồm </a:t>
            </a:r>
            <a:r>
              <a:rPr lang="en-AU" sz="2000" dirty="0">
                <a:solidFill>
                  <a:schemeClr val="bg1"/>
                </a:solidFill>
              </a:rPr>
              <a:t>logo</a:t>
            </a:r>
            <a:r>
              <a:rPr lang="vi-VN" sz="2000" dirty="0">
                <a:solidFill>
                  <a:schemeClr val="bg1"/>
                </a:solidFill>
              </a:rPr>
              <a:t>, tên và chức danh của bạn cùng thông tin liên hệ ở đây</a:t>
            </a:r>
            <a:r>
              <a:rPr lang="vi-VN" sz="2300" dirty="0">
                <a:solidFill>
                  <a:schemeClr val="bg1"/>
                </a:solidFill>
              </a:rPr>
              <a:t>.</a:t>
            </a:r>
          </a:p>
          <a:p>
            <a:endParaRPr lang="en-US" dirty="0">
              <a:solidFill>
                <a:schemeClr val="bg1"/>
              </a:solidFill>
            </a:endParaRPr>
          </a:p>
          <a:p>
            <a:pPr marL="0" indent="0">
              <a:lnSpc>
                <a:spcPts val="2200"/>
              </a:lnSpc>
              <a:spcBef>
                <a:spcPts val="0"/>
              </a:spcBef>
              <a:spcAft>
                <a:spcPts val="1000"/>
              </a:spcAft>
              <a:buNone/>
            </a:pPr>
            <a:r>
              <a:rPr lang="vi-VN" b="1" dirty="0">
                <a:solidFill>
                  <a:schemeClr val="bg1">
                    <a:lumMod val="85000"/>
                  </a:schemeClr>
                </a:solidFill>
              </a:rPr>
              <a:t>Lưu ý:</a:t>
            </a:r>
          </a:p>
          <a:p>
            <a:pPr rtl="0" eaLnBrk="1" latinLnBrk="0" hangingPunct="1">
              <a:lnSpc>
                <a:spcPts val="2200"/>
              </a:lnSpc>
              <a:spcBef>
                <a:spcPts val="0"/>
              </a:spcBef>
              <a:spcAft>
                <a:spcPts val="1000"/>
              </a:spcAft>
            </a:pPr>
            <a:r>
              <a:rPr lang="vi-VN" i="1" dirty="0">
                <a:solidFill>
                  <a:schemeClr val="bg1">
                    <a:lumMod val="85000"/>
                  </a:schemeClr>
                </a:solidFill>
                <a:latin typeface="Arial" panose="020B0604020202020204" pitchFamily="34" charset="0"/>
                <a:cs typeface="Arial" panose="020B0604020202020204" pitchFamily="34" charset="0"/>
              </a:rPr>
              <a:t>Khách hàng/nhà đầu tư có thể</a:t>
            </a:r>
            <a:r>
              <a:rPr lang="en-AU" i="1" dirty="0">
                <a:solidFill>
                  <a:schemeClr val="bg1">
                    <a:lumMod val="85000"/>
                  </a:schemeClr>
                </a:solidFill>
                <a:latin typeface="Arial" panose="020B0604020202020204" pitchFamily="34" charset="0"/>
                <a:cs typeface="Arial" panose="020B0604020202020204" pitchFamily="34" charset="0"/>
              </a:rPr>
              <a:t> </a:t>
            </a:r>
            <a:r>
              <a:rPr lang="en-AU" i="1" dirty="0" err="1">
                <a:solidFill>
                  <a:schemeClr val="bg1">
                    <a:lumMod val="85000"/>
                  </a:schemeClr>
                </a:solidFill>
                <a:latin typeface="Arial" panose="020B0604020202020204" pitchFamily="34" charset="0"/>
                <a:cs typeface="Arial" panose="020B0604020202020204" pitchFamily="34" charset="0"/>
              </a:rPr>
              <a:t>tư</a:t>
            </a:r>
            <a:r>
              <a:rPr lang="en-AU" i="1" dirty="0">
                <a:solidFill>
                  <a:schemeClr val="bg1">
                    <a:lumMod val="85000"/>
                  </a:schemeClr>
                </a:solidFill>
                <a:latin typeface="Arial" panose="020B0604020202020204" pitchFamily="34" charset="0"/>
                <a:cs typeface="Arial" panose="020B0604020202020204" pitchFamily="34" charset="0"/>
              </a:rPr>
              <a:t>̣</a:t>
            </a:r>
            <a:r>
              <a:rPr lang="vi-VN" i="1" dirty="0">
                <a:solidFill>
                  <a:schemeClr val="bg1">
                    <a:lumMod val="85000"/>
                  </a:schemeClr>
                </a:solidFill>
                <a:latin typeface="Arial" panose="020B0604020202020204" pitchFamily="34" charset="0"/>
                <a:cs typeface="Arial" panose="020B0604020202020204" pitchFamily="34" charset="0"/>
              </a:rPr>
              <a:t> đọc trang trình bày này. </a:t>
            </a:r>
          </a:p>
          <a:p>
            <a:pPr rtl="0" eaLnBrk="1" latinLnBrk="0" hangingPunct="1">
              <a:lnSpc>
                <a:spcPts val="2200"/>
              </a:lnSpc>
              <a:spcBef>
                <a:spcPts val="0"/>
              </a:spcBef>
              <a:spcAft>
                <a:spcPts val="1000"/>
              </a:spcAft>
            </a:pPr>
            <a:r>
              <a:rPr lang="vi-VN" i="1" dirty="0">
                <a:solidFill>
                  <a:schemeClr val="bg1">
                    <a:lumMod val="85000"/>
                  </a:schemeClr>
                </a:solidFill>
                <a:latin typeface="Arial" panose="020B0604020202020204" pitchFamily="34" charset="0"/>
                <a:cs typeface="Arial" panose="020B0604020202020204" pitchFamily="34" charset="0"/>
              </a:rPr>
              <a:t>Mở đầu đơn giản bằng cách tóm tắt ngắn gọn những gì bạn làm, ví dụ: “Chúng tôi phát triển các giải pháp phần mềm để xử lý các vấn đề về chất lượng nước”. </a:t>
            </a:r>
          </a:p>
          <a:p>
            <a:pPr rtl="0" eaLnBrk="1" latinLnBrk="0" hangingPunct="1">
              <a:lnSpc>
                <a:spcPts val="2200"/>
              </a:lnSpc>
              <a:spcBef>
                <a:spcPts val="0"/>
              </a:spcBef>
              <a:spcAft>
                <a:spcPts val="1000"/>
              </a:spcAft>
            </a:pPr>
            <a:r>
              <a:rPr lang="vi-VN" i="1" dirty="0">
                <a:solidFill>
                  <a:schemeClr val="bg1">
                    <a:lumMod val="85000"/>
                  </a:schemeClr>
                </a:solidFill>
                <a:latin typeface="Arial" panose="020B0604020202020204" pitchFamily="34" charset="0"/>
                <a:cs typeface="Arial" panose="020B0604020202020204" pitchFamily="34" charset="0"/>
              </a:rPr>
              <a:t>Tốt nhất bạn nên nhanh chóng nắm bắt trí tưởng tượng của khách hàng tiềm năng và hướng cho họ suy nghĩ đến những cơ hội tiềm năng khi hợp tác với bạn. </a:t>
            </a:r>
          </a:p>
        </p:txBody>
      </p:sp>
    </p:spTree>
    <p:extLst>
      <p:ext uri="{BB962C8B-B14F-4D97-AF65-F5344CB8AC3E}">
        <p14:creationId xmlns:p14="http://schemas.microsoft.com/office/powerpoint/2010/main" val="227095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dirty="0"/>
              <a:t>2. Mô tả vấn đề mà </a:t>
            </a:r>
            <a:br>
              <a:rPr lang="vi-VN" dirty="0"/>
            </a:br>
            <a:r>
              <a:rPr lang="vi-VN" dirty="0"/>
              <a:t>bạn đang giải quyết </a:t>
            </a:r>
          </a:p>
        </p:txBody>
      </p:sp>
      <p:sp>
        <p:nvSpPr>
          <p:cNvPr id="3" name="Content Placeholder 2"/>
          <p:cNvSpPr>
            <a:spLocks noGrp="1"/>
          </p:cNvSpPr>
          <p:nvPr>
            <p:ph idx="1"/>
          </p:nvPr>
        </p:nvSpPr>
        <p:spPr/>
        <p:txBody>
          <a:bodyPr/>
          <a:lstStyle/>
          <a:p>
            <a:pPr marL="0" indent="0" algn="ctr" rtl="0" eaLnBrk="1" latinLnBrk="0" hangingPunct="1">
              <a:lnSpc>
                <a:spcPts val="2200"/>
              </a:lnSpc>
              <a:spcBef>
                <a:spcPts val="0"/>
              </a:spcBef>
              <a:spcAft>
                <a:spcPts val="1000"/>
              </a:spcAft>
              <a:buNone/>
            </a:pPr>
            <a:r>
              <a:rPr lang="vi-VN" i="1" u="none" strike="noStrike" dirty="0">
                <a:effectLst/>
                <a:latin typeface="Arial" panose="020B0604020202020204" pitchFamily="34" charset="0"/>
                <a:cs typeface="Arial" panose="020B0604020202020204" pitchFamily="34" charset="0"/>
              </a:rPr>
              <a:t>(bạn cần đổi tựa đề cho thích hợp/liên quan hơn)</a:t>
            </a:r>
            <a:r>
              <a:rPr lang="vi-VN" i="1" dirty="0">
                <a:effectLst/>
                <a:latin typeface="Arial" panose="020B0604020202020204" pitchFamily="34" charset="0"/>
                <a:cs typeface="Arial" panose="020B0604020202020204" pitchFamily="34" charset="0"/>
              </a:rPr>
              <a:t>​</a:t>
            </a:r>
            <a:endParaRPr lang="en-AU" i="1" dirty="0">
              <a:latin typeface="Arial" panose="020B0604020202020204" pitchFamily="34" charset="0"/>
              <a:cs typeface="Arial" panose="020B0604020202020204" pitchFamily="34" charset="0"/>
            </a:endParaRPr>
          </a:p>
          <a:p>
            <a:pPr marL="0" indent="0" rtl="0" eaLnBrk="1" latinLnBrk="0" hangingPunct="1">
              <a:lnSpc>
                <a:spcPts val="2200"/>
              </a:lnSpc>
              <a:spcBef>
                <a:spcPts val="0"/>
              </a:spcBef>
              <a:spcAft>
                <a:spcPts val="1000"/>
              </a:spcAft>
              <a:buNone/>
            </a:pPr>
            <a:endParaRPr lang="en-AU" dirty="0"/>
          </a:p>
          <a:p>
            <a:pPr marL="0" indent="0" rtl="0" eaLnBrk="1" latinLnBrk="0" hangingPunct="1">
              <a:lnSpc>
                <a:spcPts val="2200"/>
              </a:lnSpc>
              <a:spcBef>
                <a:spcPts val="0"/>
              </a:spcBef>
              <a:spcAft>
                <a:spcPts val="1000"/>
              </a:spcAft>
              <a:buNone/>
            </a:pPr>
            <a:r>
              <a:rPr lang="vi-VN" dirty="0">
                <a:latin typeface="Arial" panose="020B0604020202020204" pitchFamily="34" charset="0"/>
                <a:cs typeface="Arial" panose="020B0604020202020204" pitchFamily="34" charset="0"/>
              </a:rPr>
              <a:t>Trang này trình bày </a:t>
            </a:r>
            <a:r>
              <a:rPr lang="en-AU" dirty="0" err="1">
                <a:latin typeface="Arial" panose="020B0604020202020204" pitchFamily="34" charset="0"/>
                <a:cs typeface="Arial" panose="020B0604020202020204" pitchFamily="34" charset="0"/>
              </a:rPr>
              <a:t>va</a:t>
            </a:r>
            <a:r>
              <a:rPr lang="en-AU" dirty="0">
                <a:latin typeface="Arial" panose="020B0604020202020204" pitchFamily="34" charset="0"/>
                <a:cs typeface="Arial" panose="020B0604020202020204" pitchFamily="34" charset="0"/>
              </a:rPr>
              <a:t>̀ </a:t>
            </a:r>
            <a:r>
              <a:rPr lang="vi-VN" dirty="0">
                <a:latin typeface="Arial" panose="020B0604020202020204" pitchFamily="34" charset="0"/>
                <a:cs typeface="Arial" panose="020B0604020202020204" pitchFamily="34" charset="0"/>
              </a:rPr>
              <a:t>giải thích</a:t>
            </a:r>
            <a:r>
              <a:rPr lang="en-AU" dirty="0">
                <a:latin typeface="Arial" panose="020B0604020202020204" pitchFamily="34" charset="0"/>
                <a:cs typeface="Arial" panose="020B0604020202020204" pitchFamily="34" charset="0"/>
              </a:rPr>
              <a:t> </a:t>
            </a:r>
            <a:r>
              <a:rPr lang="en-AU" dirty="0" err="1">
                <a:latin typeface="Arial" panose="020B0604020202020204" pitchFamily="34" charset="0"/>
                <a:cs typeface="Arial" panose="020B0604020202020204" pitchFamily="34" charset="0"/>
              </a:rPr>
              <a:t>các</a:t>
            </a:r>
            <a:r>
              <a:rPr lang="vi-VN" dirty="0">
                <a:latin typeface="Arial" panose="020B0604020202020204" pitchFamily="34" charset="0"/>
                <a:cs typeface="Arial" panose="020B0604020202020204" pitchFamily="34" charset="0"/>
              </a:rPr>
              <a:t> </a:t>
            </a:r>
            <a:r>
              <a:rPr lang="en-AU" dirty="0" err="1">
                <a:latin typeface="Arial" panose="020B0604020202020204" pitchFamily="34" charset="0"/>
                <a:cs typeface="Arial" panose="020B0604020202020204" pitchFamily="34" charset="0"/>
              </a:rPr>
              <a:t>kho</a:t>
            </a:r>
            <a:r>
              <a:rPr lang="en-AU" dirty="0">
                <a:latin typeface="Arial" panose="020B0604020202020204" pitchFamily="34" charset="0"/>
                <a:cs typeface="Arial" panose="020B0604020202020204" pitchFamily="34" charset="0"/>
              </a:rPr>
              <a:t>́ </a:t>
            </a:r>
            <a:r>
              <a:rPr lang="en-AU" dirty="0" err="1">
                <a:latin typeface="Arial" panose="020B0604020202020204" pitchFamily="34" charset="0"/>
                <a:cs typeface="Arial" panose="020B0604020202020204" pitchFamily="34" charset="0"/>
              </a:rPr>
              <a:t>khăn</a:t>
            </a:r>
            <a:r>
              <a:rPr lang="vi-VN" dirty="0">
                <a:latin typeface="Arial" panose="020B0604020202020204" pitchFamily="34" charset="0"/>
                <a:cs typeface="Arial" panose="020B0604020202020204" pitchFamily="34" charset="0"/>
              </a:rPr>
              <a:t>, thất vọng hoặ</a:t>
            </a:r>
            <a:r>
              <a:rPr lang="en-AU" dirty="0">
                <a:latin typeface="Arial" panose="020B0604020202020204" pitchFamily="34" charset="0"/>
                <a:cs typeface="Arial" panose="020B0604020202020204" pitchFamily="34" charset="0"/>
              </a:rPr>
              <a:t>c </a:t>
            </a:r>
            <a:r>
              <a:rPr lang="en-AU" dirty="0" err="1">
                <a:latin typeface="Arial" panose="020B0604020202020204" pitchFamily="34" charset="0"/>
                <a:cs typeface="Arial" panose="020B0604020202020204" pitchFamily="34" charset="0"/>
              </a:rPr>
              <a:t>các</a:t>
            </a:r>
            <a:r>
              <a:rPr lang="en-AU" dirty="0">
                <a:latin typeface="Arial" panose="020B0604020202020204" pitchFamily="34" charset="0"/>
                <a:cs typeface="Arial" panose="020B0604020202020204" pitchFamily="34" charset="0"/>
              </a:rPr>
              <a:t> </a:t>
            </a:r>
            <a:r>
              <a:rPr lang="vi-VN" u="none" strike="noStrike" dirty="0">
                <a:effectLst/>
                <a:latin typeface="Arial" panose="020B0604020202020204" pitchFamily="34" charset="0"/>
                <a:cs typeface="Arial" panose="020B0604020202020204" pitchFamily="34" charset="0"/>
              </a:rPr>
              <a:t>vấn đề của khách hàng và người dùng cuối mà bạn đang cố gắng giải quyết hay giảm nhẹ.</a:t>
            </a:r>
            <a:r>
              <a:rPr lang="vi-VN" dirty="0">
                <a:effectLst/>
                <a:latin typeface="Arial" panose="020B0604020202020204" pitchFamily="34" charset="0"/>
                <a:cs typeface="Arial" panose="020B0604020202020204" pitchFamily="34" charset="0"/>
              </a:rPr>
              <a:t>​</a:t>
            </a:r>
            <a:r>
              <a:rPr lang="vi-VN" dirty="0">
                <a:latin typeface="Arial" panose="020B0604020202020204" pitchFamily="34" charset="0"/>
                <a:cs typeface="Arial" panose="020B0604020202020204" pitchFamily="34" charset="0"/>
              </a:rPr>
              <a:t> </a:t>
            </a:r>
          </a:p>
          <a:p>
            <a:pPr marL="0" indent="0" rtl="0" eaLnBrk="1" latinLnBrk="0" hangingPunct="1">
              <a:lnSpc>
                <a:spcPts val="2200"/>
              </a:lnSpc>
              <a:spcBef>
                <a:spcPts val="0"/>
              </a:spcBef>
              <a:spcAft>
                <a:spcPts val="1000"/>
              </a:spcAft>
              <a:buNone/>
            </a:pPr>
            <a:endParaRPr lang="en-AU" dirty="0">
              <a:effectLst/>
            </a:endParaRPr>
          </a:p>
          <a:p>
            <a:pPr marL="0" indent="0" rtl="0" eaLnBrk="1" latinLnBrk="0" hangingPunct="1">
              <a:lnSpc>
                <a:spcPts val="2200"/>
              </a:lnSpc>
              <a:spcBef>
                <a:spcPts val="0"/>
              </a:spcBef>
              <a:spcAft>
                <a:spcPts val="1000"/>
              </a:spcAft>
              <a:buNone/>
            </a:pPr>
            <a:r>
              <a:rPr lang="vi-VN" b="1" dirty="0">
                <a:solidFill>
                  <a:schemeClr val="tx1">
                    <a:lumMod val="50000"/>
                    <a:lumOff val="50000"/>
                  </a:schemeClr>
                </a:solidFill>
              </a:rPr>
              <a:t>Lưu ý:</a:t>
            </a:r>
          </a:p>
          <a:p>
            <a:pPr rtl="0" eaLnBrk="1" latinLnBrk="0" hangingPunct="1">
              <a:lnSpc>
                <a:spcPts val="2200"/>
              </a:lnSpc>
              <a:spcBef>
                <a:spcPts val="0"/>
              </a:spcBef>
              <a:spcAft>
                <a:spcPts val="1000"/>
              </a:spcAft>
            </a:pPr>
            <a:r>
              <a:rPr lang="vi-VN" i="1" dirty="0">
                <a:solidFill>
                  <a:schemeClr val="tx1">
                    <a:lumMod val="50000"/>
                    <a:lumOff val="50000"/>
                  </a:schemeClr>
                </a:solidFill>
              </a:rPr>
              <a:t>Không nói về quy mô thị trường trong tương lai.</a:t>
            </a:r>
          </a:p>
          <a:p>
            <a:pPr rtl="0" eaLnBrk="1" latinLnBrk="0" hangingPunct="1">
              <a:lnSpc>
                <a:spcPts val="2200"/>
              </a:lnSpc>
              <a:spcBef>
                <a:spcPts val="0"/>
              </a:spcBef>
              <a:spcAft>
                <a:spcPts val="1000"/>
              </a:spcAft>
            </a:pPr>
            <a:r>
              <a:rPr lang="en-AU" i="1" u="none" strike="noStrike" dirty="0" err="1">
                <a:effectLst/>
                <a:latin typeface="Arial" panose="020B0604020202020204" pitchFamily="34" charset="0"/>
                <a:cs typeface="Arial" panose="020B0604020202020204" pitchFamily="34" charset="0"/>
              </a:rPr>
              <a:t>Kh</a:t>
            </a:r>
            <a:r>
              <a:rPr lang="en-AU" i="1" dirty="0" err="1">
                <a:latin typeface="Arial" panose="020B0604020202020204" pitchFamily="34" charset="0"/>
                <a:cs typeface="Arial" panose="020B0604020202020204" pitchFamily="34" charset="0"/>
              </a:rPr>
              <a:t>ông</a:t>
            </a:r>
            <a:r>
              <a:rPr lang="en-AU" i="1" dirty="0">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trình</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bày</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theo</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kiểu</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giải</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pháp</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đang</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đi</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tìm</a:t>
            </a:r>
            <a:r>
              <a:rPr lang="en-AU" i="1" u="none" strike="noStrike" dirty="0">
                <a:effectLst/>
                <a:latin typeface="Arial" panose="020B0604020202020204" pitchFamily="34" charset="0"/>
                <a:cs typeface="Arial" panose="020B0604020202020204" pitchFamily="34" charset="0"/>
              </a:rPr>
              <a:t>” hay </a:t>
            </a:r>
            <a:r>
              <a:rPr lang="en-AU" i="1" u="none" strike="noStrike" dirty="0" err="1">
                <a:effectLst/>
                <a:latin typeface="Arial" panose="020B0604020202020204" pitchFamily="34" charset="0"/>
                <a:cs typeface="Arial" panose="020B0604020202020204" pitchFamily="34" charset="0"/>
              </a:rPr>
              <a:t>xác</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lập</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vấn</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đề</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mà</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hãy</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nhấn</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mạnh</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vào</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các</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vấn</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đề</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mà</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giải</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pháp</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công</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nghệ</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của</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bạn</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có</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khả</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năng</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giải</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quyết</a:t>
            </a:r>
            <a:endParaRPr lang="en-AU" i="1" u="none" strike="noStrike"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7443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sz="3600" b="1" dirty="0">
                <a:solidFill>
                  <a:schemeClr val="bg1"/>
                </a:solidFill>
                <a:latin typeface="Arial"/>
                <a:ea typeface="+mj-ea"/>
                <a:cs typeface="+mj-cs"/>
              </a:rPr>
              <a:t>3. Mô tả giải pháp mà </a:t>
            </a:r>
            <a:br>
              <a:rPr lang="vi-VN" sz="3600" b="1" dirty="0">
                <a:solidFill>
                  <a:schemeClr val="bg1"/>
                </a:solidFill>
                <a:latin typeface="Arial"/>
                <a:ea typeface="+mj-ea"/>
                <a:cs typeface="+mj-cs"/>
              </a:rPr>
            </a:br>
            <a:r>
              <a:rPr lang="vi-VN" sz="3600" b="1" dirty="0">
                <a:solidFill>
                  <a:schemeClr val="bg1"/>
                </a:solidFill>
                <a:latin typeface="Arial"/>
                <a:ea typeface="+mj-ea"/>
                <a:cs typeface="+mj-cs"/>
              </a:rPr>
              <a:t>bạn sẽ cung cấp </a:t>
            </a:r>
          </a:p>
        </p:txBody>
      </p:sp>
      <p:sp>
        <p:nvSpPr>
          <p:cNvPr id="3" name="Content Placeholder 2"/>
          <p:cNvSpPr>
            <a:spLocks noGrp="1"/>
          </p:cNvSpPr>
          <p:nvPr>
            <p:ph idx="1"/>
          </p:nvPr>
        </p:nvSpPr>
        <p:spPr>
          <a:xfrm>
            <a:off x="495300" y="1646621"/>
            <a:ext cx="8915400" cy="5090774"/>
          </a:xfrm>
        </p:spPr>
        <p:txBody>
          <a:bodyPr>
            <a:noAutofit/>
          </a:bodyPr>
          <a:lstStyle/>
          <a:p>
            <a:pPr marL="0" indent="0" algn="ctr">
              <a:lnSpc>
                <a:spcPts val="2200"/>
              </a:lnSpc>
              <a:spcBef>
                <a:spcPts val="0"/>
              </a:spcBef>
              <a:spcAft>
                <a:spcPts val="1000"/>
              </a:spcAft>
              <a:buNone/>
            </a:pPr>
            <a:r>
              <a:rPr lang="vi-VN" i="1" u="none" strike="noStrike" dirty="0">
                <a:effectLst/>
                <a:latin typeface="Arial" panose="020B0604020202020204" pitchFamily="34" charset="0"/>
                <a:cs typeface="Arial" panose="020B0604020202020204" pitchFamily="34" charset="0"/>
              </a:rPr>
              <a:t>(bạn cần đổi tựa đề cho thích hợp/liên quan hơn)</a:t>
            </a:r>
            <a:r>
              <a:rPr lang="vi-VN" i="1" dirty="0">
                <a:effectLst/>
                <a:latin typeface="Arial" panose="020B0604020202020204" pitchFamily="34" charset="0"/>
                <a:cs typeface="Arial" panose="020B0604020202020204" pitchFamily="34" charset="0"/>
              </a:rPr>
              <a:t>​</a:t>
            </a:r>
            <a:endParaRPr lang="en-AU" i="1" dirty="0">
              <a:effectLst/>
              <a:latin typeface="Arial" panose="020B0604020202020204" pitchFamily="34" charset="0"/>
              <a:cs typeface="Arial" panose="020B0604020202020204" pitchFamily="34" charset="0"/>
            </a:endParaRPr>
          </a:p>
          <a:p>
            <a:pPr marL="0" indent="0" algn="ctr">
              <a:lnSpc>
                <a:spcPts val="2200"/>
              </a:lnSpc>
              <a:spcBef>
                <a:spcPts val="0"/>
              </a:spcBef>
              <a:spcAft>
                <a:spcPts val="1000"/>
              </a:spcAft>
              <a:buNone/>
            </a:pPr>
            <a:endParaRPr lang="en-AU" b="1" i="1" dirty="0">
              <a:solidFill>
                <a:schemeClr val="bg2">
                  <a:lumMod val="90000"/>
                </a:schemeClr>
              </a:solidFill>
            </a:endParaRPr>
          </a:p>
          <a:p>
            <a:pPr marL="0" indent="0" rtl="0" eaLnBrk="1" latinLnBrk="0" hangingPunct="1">
              <a:lnSpc>
                <a:spcPts val="2200"/>
              </a:lnSpc>
              <a:spcBef>
                <a:spcPts val="0"/>
              </a:spcBef>
              <a:spcAft>
                <a:spcPts val="1000"/>
              </a:spcAft>
              <a:buNone/>
            </a:pPr>
            <a:r>
              <a:rPr lang="vi-VN" b="1" dirty="0">
                <a:solidFill>
                  <a:schemeClr val="tx1">
                    <a:lumMod val="50000"/>
                    <a:lumOff val="50000"/>
                  </a:schemeClr>
                </a:solidFill>
              </a:rPr>
              <a:t>Trên trang trình bày này, hãy: </a:t>
            </a:r>
          </a:p>
          <a:p>
            <a:pPr algn="l" rtl="0" fontAlgn="base">
              <a:buFont typeface="Arial" panose="020B0604020202020204" pitchFamily="34" charset="0"/>
              <a:buChar char="•"/>
            </a:pPr>
            <a:r>
              <a:rPr lang="en-AU" u="none" strike="noStrike" dirty="0" err="1">
                <a:effectLst/>
                <a:latin typeface="Arial" panose="020B0604020202020204" pitchFamily="34" charset="0"/>
                <a:cs typeface="Arial" panose="020B0604020202020204" pitchFamily="34" charset="0"/>
              </a:rPr>
              <a:t>Mô</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tả</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súc</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tích</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cách</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mà</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giải</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pháp</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công</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nghệ</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của</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bạn</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có</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thể</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giải</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quyết</a:t>
            </a:r>
            <a:r>
              <a:rPr lang="en-AU" u="none" strike="noStrike" dirty="0">
                <a:effectLst/>
                <a:latin typeface="Arial" panose="020B0604020202020204" pitchFamily="34" charset="0"/>
                <a:cs typeface="Arial" panose="020B0604020202020204" pitchFamily="34" charset="0"/>
              </a:rPr>
              <a:t> hay </a:t>
            </a:r>
            <a:r>
              <a:rPr lang="en-AU" u="none" strike="noStrike" dirty="0" err="1">
                <a:effectLst/>
                <a:latin typeface="Arial" panose="020B0604020202020204" pitchFamily="34" charset="0"/>
                <a:cs typeface="Arial" panose="020B0604020202020204" pitchFamily="34" charset="0"/>
              </a:rPr>
              <a:t>giảm</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bớt</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khó</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khăn</a:t>
            </a:r>
            <a:r>
              <a:rPr lang="en-AU" u="none" strike="noStrike" dirty="0">
                <a:effectLst/>
                <a:latin typeface="Arial" panose="020B0604020202020204" pitchFamily="34" charset="0"/>
                <a:cs typeface="Arial" panose="020B0604020202020204" pitchFamily="34" charset="0"/>
              </a:rPr>
              <a:t>/</a:t>
            </a:r>
            <a:r>
              <a:rPr lang="en-AU" u="none" strike="noStrike" dirty="0" err="1">
                <a:effectLst/>
                <a:latin typeface="Arial" panose="020B0604020202020204" pitchFamily="34" charset="0"/>
                <a:cs typeface="Arial" panose="020B0604020202020204" pitchFamily="34" charset="0"/>
              </a:rPr>
              <a:t>vấn</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đề</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của</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khách</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hàng</a:t>
            </a:r>
            <a:r>
              <a:rPr lang="en-AU" u="none" strike="noStrike" dirty="0">
                <a:effectLst/>
                <a:latin typeface="Arial" panose="020B0604020202020204" pitchFamily="34" charset="0"/>
                <a:cs typeface="Arial" panose="020B0604020202020204" pitchFamily="34" charset="0"/>
              </a:rPr>
              <a:t>.</a:t>
            </a:r>
            <a:r>
              <a:rPr lang="en-AU" dirty="0">
                <a:effectLst/>
                <a:latin typeface="Arial" panose="020B0604020202020204" pitchFamily="34" charset="0"/>
                <a:cs typeface="Arial" panose="020B0604020202020204" pitchFamily="34" charset="0"/>
              </a:rPr>
              <a:t>​</a:t>
            </a:r>
          </a:p>
          <a:p>
            <a:pPr algn="l" rtl="0" fontAlgn="base">
              <a:buFont typeface="Arial" panose="020B0604020202020204" pitchFamily="34" charset="0"/>
              <a:buChar char="•"/>
            </a:pPr>
            <a:r>
              <a:rPr lang="en-AU" u="none" strike="noStrike" dirty="0" err="1">
                <a:effectLst/>
                <a:latin typeface="Arial" panose="020B0604020202020204" pitchFamily="34" charset="0"/>
                <a:cs typeface="Arial" panose="020B0604020202020204" pitchFamily="34" charset="0"/>
              </a:rPr>
              <a:t>Giải</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thích</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giá</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trị</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gia</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tăng</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mà</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giải</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pháp</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của</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bạn</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có</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thể</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mang</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lại</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Ví</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dụ</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các</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lợi</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ích</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về</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kinh</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tế</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xã</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hội</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và</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môi</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trường</a:t>
            </a:r>
            <a:r>
              <a:rPr lang="en-AU" u="none" strike="noStrike" dirty="0">
                <a:effectLst/>
                <a:latin typeface="Arial" panose="020B0604020202020204" pitchFamily="34" charset="0"/>
                <a:cs typeface="Arial" panose="020B0604020202020204" pitchFamily="34" charset="0"/>
              </a:rPr>
              <a:t>).</a:t>
            </a:r>
            <a:r>
              <a:rPr lang="en-AU" dirty="0">
                <a:effectLst/>
                <a:latin typeface="Arial" panose="020B0604020202020204" pitchFamily="34" charset="0"/>
                <a:cs typeface="Arial" panose="020B0604020202020204" pitchFamily="34" charset="0"/>
              </a:rPr>
              <a:t>​</a:t>
            </a:r>
          </a:p>
          <a:p>
            <a:pPr algn="l" rtl="0" fontAlgn="base">
              <a:buFont typeface="Arial" panose="020B0604020202020204" pitchFamily="34" charset="0"/>
              <a:buChar char="•"/>
            </a:pPr>
            <a:r>
              <a:rPr lang="en-AU" u="none" strike="noStrike" dirty="0" err="1">
                <a:effectLst/>
                <a:latin typeface="Arial" panose="020B0604020202020204" pitchFamily="34" charset="0"/>
                <a:cs typeface="Arial" panose="020B0604020202020204" pitchFamily="34" charset="0"/>
              </a:rPr>
              <a:t>Đảm</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bảo</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khách</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hàng</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hiểu</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rõ</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giải</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pháp</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công</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nghệ</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của</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bạn</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là</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gì</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và</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các</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đề</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xuất</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vê</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giá</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trị</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mang</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lại</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cho</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họ</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và</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người</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dùng</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cuối</a:t>
            </a:r>
            <a:r>
              <a:rPr lang="en-AU" u="none" strike="noStrike" dirty="0">
                <a:effectLst/>
                <a:latin typeface="Arial" panose="020B0604020202020204" pitchFamily="34" charset="0"/>
                <a:cs typeface="Arial" panose="020B0604020202020204" pitchFamily="34" charset="0"/>
              </a:rPr>
              <a:t>.</a:t>
            </a:r>
            <a:r>
              <a:rPr lang="en-AU" dirty="0">
                <a:effectLst/>
                <a:latin typeface="Arial" panose="020B0604020202020204" pitchFamily="34" charset="0"/>
                <a:cs typeface="Arial" panose="020B0604020202020204" pitchFamily="34" charset="0"/>
              </a:rPr>
              <a:t>​</a:t>
            </a:r>
          </a:p>
          <a:p>
            <a:pPr marL="0" indent="0" rtl="0" eaLnBrk="1" latinLnBrk="0" hangingPunct="1">
              <a:lnSpc>
                <a:spcPts val="2200"/>
              </a:lnSpc>
              <a:spcBef>
                <a:spcPts val="600"/>
              </a:spcBef>
              <a:spcAft>
                <a:spcPts val="1000"/>
              </a:spcAft>
              <a:buNone/>
            </a:pPr>
            <a:r>
              <a:rPr lang="vi-VN" b="1" dirty="0">
                <a:solidFill>
                  <a:schemeClr val="tx1">
                    <a:lumMod val="50000"/>
                    <a:lumOff val="50000"/>
                  </a:schemeClr>
                </a:solidFill>
              </a:rPr>
              <a:t>Lưu ý:</a:t>
            </a:r>
          </a:p>
          <a:p>
            <a:pPr rtl="0" eaLnBrk="1" latinLnBrk="0" hangingPunct="1">
              <a:lnSpc>
                <a:spcPts val="2200"/>
              </a:lnSpc>
              <a:spcBef>
                <a:spcPts val="0"/>
              </a:spcBef>
              <a:spcAft>
                <a:spcPts val="1000"/>
              </a:spcAft>
            </a:pPr>
            <a:r>
              <a:rPr lang="vi-VN" i="1" dirty="0">
                <a:solidFill>
                  <a:schemeClr val="tx1">
                    <a:lumMod val="50000"/>
                    <a:lumOff val="50000"/>
                  </a:schemeClr>
                </a:solidFill>
                <a:latin typeface="Arial" panose="020B0604020202020204" pitchFamily="34" charset="0"/>
                <a:cs typeface="Arial" panose="020B0604020202020204" pitchFamily="34" charset="0"/>
              </a:rPr>
              <a:t>Đừng </a:t>
            </a:r>
            <a:r>
              <a:rPr lang="en-AU" i="1" dirty="0" err="1">
                <a:solidFill>
                  <a:schemeClr val="tx1">
                    <a:lumMod val="50000"/>
                    <a:lumOff val="50000"/>
                  </a:schemeClr>
                </a:solidFill>
                <a:latin typeface="Arial" panose="020B0604020202020204" pitchFamily="34" charset="0"/>
                <a:cs typeface="Arial" panose="020B0604020202020204" pitchFamily="34" charset="0"/>
              </a:rPr>
              <a:t>giải</a:t>
            </a:r>
            <a:r>
              <a:rPr lang="en-AU" i="1" dirty="0">
                <a:solidFill>
                  <a:schemeClr val="tx1">
                    <a:lumMod val="50000"/>
                    <a:lumOff val="50000"/>
                  </a:schemeClr>
                </a:solidFill>
                <a:latin typeface="Arial" panose="020B0604020202020204" pitchFamily="34" charset="0"/>
                <a:cs typeface="Arial" panose="020B0604020202020204" pitchFamily="34" charset="0"/>
              </a:rPr>
              <a:t> </a:t>
            </a:r>
            <a:r>
              <a:rPr lang="en-AU" i="1" dirty="0" err="1">
                <a:solidFill>
                  <a:schemeClr val="tx1">
                    <a:lumMod val="50000"/>
                    <a:lumOff val="50000"/>
                  </a:schemeClr>
                </a:solidFill>
                <a:latin typeface="Arial" panose="020B0604020202020204" pitchFamily="34" charset="0"/>
                <a:cs typeface="Arial" panose="020B0604020202020204" pitchFamily="34" charset="0"/>
              </a:rPr>
              <a:t>thích</a:t>
            </a:r>
            <a:r>
              <a:rPr lang="en-AU" i="1" dirty="0">
                <a:solidFill>
                  <a:schemeClr val="tx1">
                    <a:lumMod val="50000"/>
                    <a:lumOff val="50000"/>
                  </a:schemeClr>
                </a:solidFill>
                <a:latin typeface="Arial" panose="020B0604020202020204" pitchFamily="34" charset="0"/>
                <a:cs typeface="Arial" panose="020B0604020202020204" pitchFamily="34" charset="0"/>
              </a:rPr>
              <a:t> </a:t>
            </a:r>
            <a:r>
              <a:rPr lang="vi-VN" i="1" dirty="0">
                <a:solidFill>
                  <a:schemeClr val="tx1">
                    <a:lumMod val="50000"/>
                    <a:lumOff val="50000"/>
                  </a:schemeClr>
                </a:solidFill>
                <a:latin typeface="Arial" panose="020B0604020202020204" pitchFamily="34" charset="0"/>
                <a:cs typeface="Arial" panose="020B0604020202020204" pitchFamily="34" charset="0"/>
              </a:rPr>
              <a:t>quá chi tiết về giải pháp của bạn, chỉ cung cấp thông tin </a:t>
            </a:r>
            <a:r>
              <a:rPr lang="en-AU" i="1" dirty="0" err="1">
                <a:solidFill>
                  <a:schemeClr val="tx1">
                    <a:lumMod val="50000"/>
                    <a:lumOff val="50000"/>
                  </a:schemeClr>
                </a:solidFill>
                <a:latin typeface="Arial" panose="020B0604020202020204" pitchFamily="34" charset="0"/>
                <a:cs typeface="Arial" panose="020B0604020202020204" pitchFamily="34" charset="0"/>
              </a:rPr>
              <a:t>chính</a:t>
            </a:r>
            <a:r>
              <a:rPr lang="en-AU" i="1" dirty="0">
                <a:solidFill>
                  <a:schemeClr val="tx1">
                    <a:lumMod val="50000"/>
                    <a:lumOff val="50000"/>
                  </a:schemeClr>
                </a:solidFill>
                <a:latin typeface="Arial" panose="020B0604020202020204" pitchFamily="34" charset="0"/>
                <a:cs typeface="Arial" panose="020B0604020202020204" pitchFamily="34" charset="0"/>
              </a:rPr>
              <a:t> </a:t>
            </a:r>
            <a:r>
              <a:rPr lang="vi-VN" i="1" dirty="0">
                <a:solidFill>
                  <a:schemeClr val="tx1">
                    <a:lumMod val="50000"/>
                    <a:lumOff val="50000"/>
                  </a:schemeClr>
                </a:solidFill>
                <a:latin typeface="Arial" panose="020B0604020202020204" pitchFamily="34" charset="0"/>
                <a:cs typeface="Arial" panose="020B0604020202020204" pitchFamily="34" charset="0"/>
              </a:rPr>
              <a:t>về các yếu tố cốt lõi. </a:t>
            </a:r>
          </a:p>
          <a:p>
            <a:pPr rtl="0" eaLnBrk="1" latinLnBrk="0" hangingPunct="1">
              <a:lnSpc>
                <a:spcPts val="2200"/>
              </a:lnSpc>
              <a:spcBef>
                <a:spcPts val="0"/>
              </a:spcBef>
              <a:spcAft>
                <a:spcPts val="1000"/>
              </a:spcAft>
            </a:pPr>
            <a:r>
              <a:rPr lang="vi-VN" i="1" dirty="0">
                <a:solidFill>
                  <a:schemeClr val="tx1">
                    <a:lumMod val="50000"/>
                    <a:lumOff val="50000"/>
                  </a:schemeClr>
                </a:solidFill>
                <a:latin typeface="Arial" panose="020B0604020202020204" pitchFamily="34" charset="0"/>
                <a:cs typeface="Arial" panose="020B0604020202020204" pitchFamily="34" charset="0"/>
              </a:rPr>
              <a:t>Tập trung vào kết quả hoặc tác động của giải pháp công nghệ, </a:t>
            </a:r>
            <a:r>
              <a:rPr lang="en-AU" i="1" dirty="0" err="1">
                <a:solidFill>
                  <a:schemeClr val="tx1">
                    <a:lumMod val="50000"/>
                    <a:lumOff val="50000"/>
                  </a:schemeClr>
                </a:solidFill>
                <a:latin typeface="Arial" panose="020B0604020202020204" pitchFamily="34" charset="0"/>
                <a:cs typeface="Arial" panose="020B0604020202020204" pitchFamily="34" charset="0"/>
              </a:rPr>
              <a:t>không</a:t>
            </a:r>
            <a:r>
              <a:rPr lang="vi-VN" i="1" dirty="0">
                <a:solidFill>
                  <a:schemeClr val="tx1">
                    <a:lumMod val="50000"/>
                    <a:lumOff val="50000"/>
                  </a:schemeClr>
                </a:solidFill>
                <a:latin typeface="Arial" panose="020B0604020202020204" pitchFamily="34" charset="0"/>
                <a:cs typeface="Arial" panose="020B0604020202020204" pitchFamily="34" charset="0"/>
              </a:rPr>
              <a:t> tập trung vào quá trình để đạt được điều đó.</a:t>
            </a:r>
          </a:p>
          <a:p>
            <a:endParaRPr lang="en-US" dirty="0"/>
          </a:p>
        </p:txBody>
      </p:sp>
    </p:spTree>
    <p:extLst>
      <p:ext uri="{BB962C8B-B14F-4D97-AF65-F5344CB8AC3E}">
        <p14:creationId xmlns:p14="http://schemas.microsoft.com/office/powerpoint/2010/main" val="3379692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sz="3600" b="1" dirty="0">
                <a:solidFill>
                  <a:schemeClr val="bg1"/>
                </a:solidFill>
                <a:latin typeface="Arial"/>
                <a:ea typeface="+mj-ea"/>
                <a:cs typeface="+mj-cs"/>
              </a:rPr>
              <a:t>4. Mô tả về cơ hội thị trường </a:t>
            </a:r>
          </a:p>
        </p:txBody>
      </p:sp>
      <p:sp>
        <p:nvSpPr>
          <p:cNvPr id="3" name="Content Placeholder 2"/>
          <p:cNvSpPr>
            <a:spLocks noGrp="1"/>
          </p:cNvSpPr>
          <p:nvPr>
            <p:ph idx="1"/>
          </p:nvPr>
        </p:nvSpPr>
        <p:spPr>
          <a:xfrm>
            <a:off x="495300" y="1655379"/>
            <a:ext cx="8915400" cy="4738414"/>
          </a:xfrm>
        </p:spPr>
        <p:txBody>
          <a:bodyPr/>
          <a:lstStyle/>
          <a:p>
            <a:pPr marL="0" indent="0" algn="ctr">
              <a:lnSpc>
                <a:spcPts val="2200"/>
              </a:lnSpc>
              <a:spcBef>
                <a:spcPts val="0"/>
              </a:spcBef>
              <a:spcAft>
                <a:spcPts val="1000"/>
              </a:spcAft>
              <a:buNone/>
            </a:pPr>
            <a:r>
              <a:rPr lang="vi-VN" i="1" u="none" strike="noStrike" dirty="0">
                <a:effectLst/>
                <a:latin typeface="Arial" panose="020B0604020202020204" pitchFamily="34" charset="0"/>
                <a:cs typeface="Arial" panose="020B0604020202020204" pitchFamily="34" charset="0"/>
              </a:rPr>
              <a:t>(bạn cần đổi tựa đề cho thích hợp/liên quan hơn)</a:t>
            </a:r>
            <a:r>
              <a:rPr lang="vi-VN" i="1" dirty="0">
                <a:effectLst/>
                <a:latin typeface="Arial" panose="020B0604020202020204" pitchFamily="34" charset="0"/>
                <a:cs typeface="Arial" panose="020B0604020202020204" pitchFamily="34" charset="0"/>
              </a:rPr>
              <a:t>​</a:t>
            </a:r>
            <a:r>
              <a:rPr lang="vi-VN" sz="1800" i="1" dirty="0">
                <a:latin typeface="Arial" panose="020B0604020202020204" pitchFamily="34" charset="0"/>
                <a:cs typeface="Arial" panose="020B0604020202020204" pitchFamily="34" charset="0"/>
              </a:rPr>
              <a:t> </a:t>
            </a:r>
          </a:p>
          <a:p>
            <a:pPr marL="0" indent="0">
              <a:lnSpc>
                <a:spcPts val="2200"/>
              </a:lnSpc>
              <a:spcBef>
                <a:spcPts val="0"/>
              </a:spcBef>
              <a:spcAft>
                <a:spcPts val="1000"/>
              </a:spcAft>
              <a:buNone/>
            </a:pPr>
            <a:r>
              <a:rPr lang="vi-VN" dirty="0"/>
              <a:t> </a:t>
            </a:r>
          </a:p>
          <a:p>
            <a:pPr marL="0" indent="0" rtl="0" eaLnBrk="1" latinLnBrk="0" hangingPunct="1">
              <a:lnSpc>
                <a:spcPts val="2200"/>
              </a:lnSpc>
              <a:spcBef>
                <a:spcPts val="0"/>
              </a:spcBef>
              <a:spcAft>
                <a:spcPts val="1000"/>
              </a:spcAft>
              <a:buNone/>
            </a:pPr>
            <a:r>
              <a:rPr lang="vi-VN" sz="1800" dirty="0">
                <a:solidFill>
                  <a:schemeClr val="tx1">
                    <a:lumMod val="50000"/>
                    <a:lumOff val="50000"/>
                  </a:schemeClr>
                </a:solidFill>
                <a:latin typeface="Arial"/>
                <a:ea typeface="+mn-ea"/>
                <a:cs typeface="+mn-cs"/>
              </a:rPr>
              <a:t>Ở trang này, hãy giải thích cơ hội và </a:t>
            </a:r>
            <a:r>
              <a:rPr lang="en-AU" sz="1800" dirty="0" err="1">
                <a:solidFill>
                  <a:schemeClr val="tx1">
                    <a:lumMod val="50000"/>
                    <a:lumOff val="50000"/>
                  </a:schemeClr>
                </a:solidFill>
                <a:latin typeface="Arial"/>
                <a:ea typeface="+mn-ea"/>
                <a:cs typeface="+mn-cs"/>
              </a:rPr>
              <a:t>mô</a:t>
            </a:r>
            <a:r>
              <a:rPr lang="en-AU" sz="1800" dirty="0">
                <a:solidFill>
                  <a:schemeClr val="tx1">
                    <a:lumMod val="50000"/>
                    <a:lumOff val="50000"/>
                  </a:schemeClr>
                </a:solidFill>
                <a:latin typeface="Arial"/>
                <a:ea typeface="+mn-ea"/>
                <a:cs typeface="+mn-cs"/>
              </a:rPr>
              <a:t> tả </a:t>
            </a:r>
            <a:r>
              <a:rPr lang="vi-VN" sz="1800" dirty="0">
                <a:solidFill>
                  <a:schemeClr val="tx1">
                    <a:lumMod val="50000"/>
                    <a:lumOff val="50000"/>
                  </a:schemeClr>
                </a:solidFill>
                <a:latin typeface="Arial"/>
                <a:ea typeface="+mn-ea"/>
                <a:cs typeface="+mn-cs"/>
              </a:rPr>
              <a:t>người dùng cuối tiềm năng của bạn là ai (</a:t>
            </a:r>
            <a:r>
              <a:rPr lang="en-AU" sz="1800" dirty="0" err="1">
                <a:solidFill>
                  <a:schemeClr val="tx1">
                    <a:lumMod val="50000"/>
                    <a:lumOff val="50000"/>
                  </a:schemeClr>
                </a:solidFill>
                <a:latin typeface="Arial"/>
                <a:ea typeface="+mn-ea"/>
                <a:cs typeface="+mn-cs"/>
              </a:rPr>
              <a:t>nới</a:t>
            </a:r>
            <a:r>
              <a:rPr lang="en-AU" sz="1800" dirty="0">
                <a:solidFill>
                  <a:schemeClr val="tx1">
                    <a:lumMod val="50000"/>
                    <a:lumOff val="50000"/>
                  </a:schemeClr>
                </a:solidFill>
                <a:latin typeface="Arial"/>
                <a:ea typeface="+mn-ea"/>
                <a:cs typeface="+mn-cs"/>
              </a:rPr>
              <a:t> </a:t>
            </a:r>
            <a:r>
              <a:rPr lang="en-AU" sz="1800" dirty="0" err="1">
                <a:solidFill>
                  <a:schemeClr val="tx1">
                    <a:lumMod val="50000"/>
                    <a:lumOff val="50000"/>
                  </a:schemeClr>
                </a:solidFill>
                <a:latin typeface="Arial"/>
                <a:ea typeface="+mn-ea"/>
                <a:cs typeface="+mn-cs"/>
              </a:rPr>
              <a:t>cách</a:t>
            </a:r>
            <a:r>
              <a:rPr lang="en-AU" sz="1800" dirty="0">
                <a:solidFill>
                  <a:schemeClr val="tx1">
                    <a:lumMod val="50000"/>
                    <a:lumOff val="50000"/>
                  </a:schemeClr>
                </a:solidFill>
                <a:latin typeface="Arial"/>
                <a:ea typeface="+mn-ea"/>
                <a:cs typeface="+mn-cs"/>
              </a:rPr>
              <a:t> </a:t>
            </a:r>
            <a:r>
              <a:rPr lang="en-AU" sz="1800" dirty="0" err="1">
                <a:solidFill>
                  <a:schemeClr val="tx1">
                    <a:lumMod val="50000"/>
                    <a:lumOff val="50000"/>
                  </a:schemeClr>
                </a:solidFill>
                <a:latin typeface="Arial"/>
                <a:ea typeface="+mn-ea"/>
                <a:cs typeface="+mn-cs"/>
              </a:rPr>
              <a:t>khác</a:t>
            </a:r>
            <a:r>
              <a:rPr lang="en-AU" sz="1800" dirty="0">
                <a:solidFill>
                  <a:schemeClr val="tx1">
                    <a:lumMod val="50000"/>
                    <a:lumOff val="50000"/>
                  </a:schemeClr>
                </a:solidFill>
                <a:latin typeface="Arial"/>
                <a:ea typeface="+mn-ea"/>
                <a:cs typeface="+mn-cs"/>
              </a:rPr>
              <a:t>, </a:t>
            </a:r>
            <a:r>
              <a:rPr lang="en-AU" sz="1800" dirty="0" err="1">
                <a:solidFill>
                  <a:schemeClr val="tx1">
                    <a:lumMod val="50000"/>
                    <a:lumOff val="50000"/>
                  </a:schemeClr>
                </a:solidFill>
                <a:latin typeface="Arial"/>
                <a:ea typeface="+mn-ea"/>
                <a:cs typeface="+mn-cs"/>
              </a:rPr>
              <a:t>đây</a:t>
            </a:r>
            <a:r>
              <a:rPr lang="vi-VN" sz="1800" dirty="0">
                <a:solidFill>
                  <a:schemeClr val="tx1">
                    <a:lumMod val="50000"/>
                    <a:lumOff val="50000"/>
                  </a:schemeClr>
                </a:solidFill>
                <a:latin typeface="Arial"/>
                <a:ea typeface="+mn-ea"/>
                <a:cs typeface="+mn-cs"/>
              </a:rPr>
              <a:t> là thị trường</a:t>
            </a:r>
            <a:r>
              <a:rPr lang="en-AU" sz="1800" dirty="0">
                <a:solidFill>
                  <a:schemeClr val="tx1">
                    <a:lumMod val="50000"/>
                    <a:lumOff val="50000"/>
                  </a:schemeClr>
                </a:solidFill>
                <a:latin typeface="Arial"/>
                <a:ea typeface="+mn-ea"/>
                <a:cs typeface="+mn-cs"/>
              </a:rPr>
              <a:t> </a:t>
            </a:r>
            <a:r>
              <a:rPr lang="en-AU" sz="1800" dirty="0" err="1">
                <a:solidFill>
                  <a:schemeClr val="tx1">
                    <a:lumMod val="50000"/>
                    <a:lumOff val="50000"/>
                  </a:schemeClr>
                </a:solidFill>
                <a:latin typeface="Arial"/>
                <a:ea typeface="+mn-ea"/>
                <a:cs typeface="+mn-cs"/>
              </a:rPr>
              <a:t>gi</a:t>
            </a:r>
            <a:r>
              <a:rPr lang="en-AU" sz="1800" dirty="0">
                <a:solidFill>
                  <a:schemeClr val="tx1">
                    <a:lumMod val="50000"/>
                    <a:lumOff val="50000"/>
                  </a:schemeClr>
                </a:solidFill>
                <a:latin typeface="Arial"/>
                <a:ea typeface="+mn-ea"/>
                <a:cs typeface="+mn-cs"/>
              </a:rPr>
              <a:t>̀? </a:t>
            </a:r>
            <a:r>
              <a:rPr lang="en-AU" sz="1800" dirty="0" err="1">
                <a:solidFill>
                  <a:schemeClr val="tx1">
                    <a:lumMod val="50000"/>
                    <a:lumOff val="50000"/>
                  </a:schemeClr>
                </a:solidFill>
                <a:latin typeface="Arial"/>
                <a:ea typeface="+mn-ea"/>
                <a:cs typeface="+mn-cs"/>
              </a:rPr>
              <a:t>Đa</a:t>
            </a:r>
            <a:r>
              <a:rPr lang="en-AU" sz="1800" dirty="0">
                <a:solidFill>
                  <a:schemeClr val="tx1">
                    <a:lumMod val="50000"/>
                    <a:lumOff val="50000"/>
                  </a:schemeClr>
                </a:solidFill>
                <a:latin typeface="Arial"/>
                <a:ea typeface="+mn-ea"/>
                <a:cs typeface="+mn-cs"/>
              </a:rPr>
              <a:t> </a:t>
            </a:r>
            <a:r>
              <a:rPr lang="en-AU" sz="1800" dirty="0" err="1">
                <a:solidFill>
                  <a:schemeClr val="tx1">
                    <a:lumMod val="50000"/>
                    <a:lumOff val="50000"/>
                  </a:schemeClr>
                </a:solidFill>
                <a:latin typeface="Arial"/>
                <a:ea typeface="+mn-ea"/>
                <a:cs typeface="+mn-cs"/>
              </a:rPr>
              <a:t>ph</a:t>
            </a:r>
            <a:r>
              <a:rPr lang="en-AU" dirty="0" err="1">
                <a:latin typeface="Arial"/>
              </a:rPr>
              <a:t>ân</a:t>
            </a:r>
            <a:r>
              <a:rPr lang="en-AU" dirty="0">
                <a:latin typeface="Arial"/>
              </a:rPr>
              <a:t> </a:t>
            </a:r>
            <a:r>
              <a:rPr lang="en-AU" dirty="0" err="1">
                <a:latin typeface="Arial"/>
              </a:rPr>
              <a:t>khúc</a:t>
            </a:r>
            <a:r>
              <a:rPr lang="en-AU" dirty="0">
                <a:latin typeface="Arial"/>
              </a:rPr>
              <a:t>,</a:t>
            </a:r>
            <a:r>
              <a:rPr lang="vi-VN" sz="1800" dirty="0">
                <a:solidFill>
                  <a:schemeClr val="tx1">
                    <a:lumMod val="50000"/>
                    <a:lumOff val="50000"/>
                  </a:schemeClr>
                </a:solidFill>
                <a:latin typeface="Arial"/>
                <a:ea typeface="+mn-ea"/>
                <a:cs typeface="+mn-cs"/>
              </a:rPr>
              <a:t> khác biệt, </a:t>
            </a:r>
            <a:r>
              <a:rPr lang="en-AU" sz="1800" dirty="0">
                <a:solidFill>
                  <a:schemeClr val="tx1">
                    <a:lumMod val="50000"/>
                    <a:lumOff val="50000"/>
                  </a:schemeClr>
                </a:solidFill>
                <a:latin typeface="Arial"/>
                <a:ea typeface="+mn-ea"/>
                <a:cs typeface="+mn-cs"/>
              </a:rPr>
              <a:t>hay </a:t>
            </a:r>
            <a:r>
              <a:rPr lang="vi-VN" sz="1800" dirty="0">
                <a:solidFill>
                  <a:schemeClr val="tx1">
                    <a:lumMod val="50000"/>
                    <a:lumOff val="50000"/>
                  </a:schemeClr>
                </a:solidFill>
                <a:latin typeface="Arial"/>
                <a:ea typeface="+mn-ea"/>
                <a:cs typeface="+mn-cs"/>
              </a:rPr>
              <a:t>thị trường ngách, v.v.</a:t>
            </a:r>
            <a:r>
              <a:rPr lang="en-AU" sz="1800" dirty="0">
                <a:solidFill>
                  <a:schemeClr val="tx1">
                    <a:lumMod val="50000"/>
                    <a:lumOff val="50000"/>
                  </a:schemeClr>
                </a:solidFill>
                <a:latin typeface="Arial"/>
                <a:ea typeface="+mn-ea"/>
                <a:cs typeface="+mn-cs"/>
              </a:rPr>
              <a:t>?</a:t>
            </a:r>
            <a:r>
              <a:rPr lang="vi-VN" sz="1800" dirty="0">
                <a:solidFill>
                  <a:schemeClr val="tx1">
                    <a:lumMod val="50000"/>
                    <a:lumOff val="50000"/>
                  </a:schemeClr>
                </a:solidFill>
                <a:latin typeface="Arial"/>
                <a:ea typeface="+mn-ea"/>
                <a:cs typeface="+mn-cs"/>
              </a:rPr>
              <a:t>).</a:t>
            </a:r>
          </a:p>
          <a:p>
            <a:pPr rtl="0" eaLnBrk="1" latinLnBrk="0" hangingPunct="1">
              <a:lnSpc>
                <a:spcPts val="2200"/>
              </a:lnSpc>
              <a:spcBef>
                <a:spcPts val="0"/>
              </a:spcBef>
              <a:spcAft>
                <a:spcPts val="1000"/>
              </a:spcAft>
            </a:pPr>
            <a:endParaRPr lang="en-AU" dirty="0">
              <a:effectLst/>
            </a:endParaRPr>
          </a:p>
          <a:p>
            <a:pPr marL="0" indent="0" rtl="0" eaLnBrk="1" latinLnBrk="0" hangingPunct="1">
              <a:lnSpc>
                <a:spcPts val="2200"/>
              </a:lnSpc>
              <a:spcBef>
                <a:spcPts val="0"/>
              </a:spcBef>
              <a:spcAft>
                <a:spcPts val="1000"/>
              </a:spcAft>
              <a:buNone/>
            </a:pPr>
            <a:r>
              <a:rPr lang="vi-VN" sz="1800" b="1" dirty="0">
                <a:solidFill>
                  <a:schemeClr val="tx1">
                    <a:lumMod val="50000"/>
                    <a:lumOff val="50000"/>
                  </a:schemeClr>
                </a:solidFill>
              </a:rPr>
              <a:t>Lưu ý:</a:t>
            </a:r>
          </a:p>
          <a:p>
            <a:pPr rtl="0" eaLnBrk="1" latinLnBrk="0" hangingPunct="1">
              <a:lnSpc>
                <a:spcPts val="2200"/>
              </a:lnSpc>
              <a:spcBef>
                <a:spcPts val="0"/>
              </a:spcBef>
              <a:spcAft>
                <a:spcPts val="1000"/>
              </a:spcAft>
            </a:pPr>
            <a:r>
              <a:rPr lang="vi-VN" sz="1800" i="1" dirty="0">
                <a:solidFill>
                  <a:schemeClr val="tx1">
                    <a:lumMod val="50000"/>
                    <a:lumOff val="50000"/>
                  </a:schemeClr>
                </a:solidFill>
                <a:latin typeface="Arial" panose="020B0604020202020204" pitchFamily="34" charset="0"/>
                <a:cs typeface="Arial" panose="020B0604020202020204" pitchFamily="34" charset="0"/>
              </a:rPr>
              <a:t>Nếu bạn có thông tin, hãy chuẩn bị một trang trình bày nêu rõ các xu hướng tăng trưởng thị trường trong quá khứ, cũng như tình hình tăng trưởng thị trường tiềm năng trong tương lai để các nhà đầu tư/khách hàng có thể dễ dàng thấy được tiềm năng của sản phẩm và khả năng mở rộng của giải pháp mà bạn cung cấp. </a:t>
            </a:r>
          </a:p>
          <a:p>
            <a:pPr rtl="0" eaLnBrk="1" latinLnBrk="0" hangingPunct="1">
              <a:lnSpc>
                <a:spcPts val="2200"/>
              </a:lnSpc>
              <a:spcBef>
                <a:spcPts val="0"/>
              </a:spcBef>
              <a:spcAft>
                <a:spcPts val="1000"/>
              </a:spcAft>
            </a:pPr>
            <a:r>
              <a:rPr lang="vi-VN" sz="1800" i="1" dirty="0">
                <a:solidFill>
                  <a:schemeClr val="tx1">
                    <a:lumMod val="50000"/>
                    <a:lumOff val="50000"/>
                  </a:schemeClr>
                </a:solidFill>
                <a:latin typeface="Arial" panose="020B0604020202020204" pitchFamily="34" charset="0"/>
                <a:cs typeface="Arial" panose="020B0604020202020204" pitchFamily="34" charset="0"/>
              </a:rPr>
              <a:t>Nếu đã hoàn tất </a:t>
            </a:r>
            <a:r>
              <a:rPr lang="en-AU" sz="1800" i="1" dirty="0" err="1">
                <a:solidFill>
                  <a:schemeClr val="tx1">
                    <a:lumMod val="50000"/>
                    <a:lumOff val="50000"/>
                  </a:schemeClr>
                </a:solidFill>
                <a:latin typeface="Arial" panose="020B0604020202020204" pitchFamily="34" charset="0"/>
                <a:cs typeface="Arial" panose="020B0604020202020204" pitchFamily="34" charset="0"/>
              </a:rPr>
              <a:t>một</a:t>
            </a:r>
            <a:r>
              <a:rPr lang="en-AU" sz="1800" i="1" dirty="0">
                <a:solidFill>
                  <a:schemeClr val="tx1">
                    <a:lumMod val="50000"/>
                    <a:lumOff val="50000"/>
                  </a:schemeClr>
                </a:solidFill>
                <a:latin typeface="Arial" panose="020B0604020202020204" pitchFamily="34" charset="0"/>
                <a:cs typeface="Arial" panose="020B0604020202020204" pitchFamily="34" charset="0"/>
              </a:rPr>
              <a:t> </a:t>
            </a:r>
            <a:r>
              <a:rPr lang="vi-VN" sz="1800" i="1" dirty="0">
                <a:solidFill>
                  <a:schemeClr val="tx1">
                    <a:lumMod val="50000"/>
                    <a:lumOff val="50000"/>
                  </a:schemeClr>
                </a:solidFill>
                <a:latin typeface="Arial" panose="020B0604020202020204" pitchFamily="34" charset="0"/>
                <a:cs typeface="Arial" panose="020B0604020202020204" pitchFamily="34" charset="0"/>
              </a:rPr>
              <a:t>phân tích thị trường, bạn có thể </a:t>
            </a:r>
            <a:r>
              <a:rPr lang="en-AU" sz="1800" i="1" dirty="0" err="1">
                <a:solidFill>
                  <a:schemeClr val="tx1">
                    <a:lumMod val="50000"/>
                    <a:lumOff val="50000"/>
                  </a:schemeClr>
                </a:solidFill>
                <a:latin typeface="Arial" panose="020B0604020202020204" pitchFamily="34" charset="0"/>
                <a:cs typeface="Arial" panose="020B0604020202020204" pitchFamily="34" charset="0"/>
              </a:rPr>
              <a:t>thêm</a:t>
            </a:r>
            <a:r>
              <a:rPr lang="en-AU" sz="1800" i="1" dirty="0">
                <a:solidFill>
                  <a:schemeClr val="tx1">
                    <a:lumMod val="50000"/>
                    <a:lumOff val="50000"/>
                  </a:schemeClr>
                </a:solidFill>
                <a:latin typeface="Arial" panose="020B0604020202020204" pitchFamily="34" charset="0"/>
                <a:cs typeface="Arial" panose="020B0604020202020204" pitchFamily="34" charset="0"/>
              </a:rPr>
              <a:t> </a:t>
            </a:r>
            <a:r>
              <a:rPr lang="en-AU" sz="1800" i="1" dirty="0" err="1">
                <a:solidFill>
                  <a:schemeClr val="tx1">
                    <a:lumMod val="50000"/>
                    <a:lumOff val="50000"/>
                  </a:schemeClr>
                </a:solidFill>
                <a:latin typeface="Arial" panose="020B0604020202020204" pitchFamily="34" charset="0"/>
                <a:cs typeface="Arial" panose="020B0604020202020204" pitchFamily="34" charset="0"/>
              </a:rPr>
              <a:t>kết</a:t>
            </a:r>
            <a:r>
              <a:rPr lang="en-AU" sz="1800" i="1" dirty="0">
                <a:solidFill>
                  <a:schemeClr val="tx1">
                    <a:lumMod val="50000"/>
                    <a:lumOff val="50000"/>
                  </a:schemeClr>
                </a:solidFill>
                <a:latin typeface="Arial" panose="020B0604020202020204" pitchFamily="34" charset="0"/>
                <a:cs typeface="Arial" panose="020B0604020202020204" pitchFamily="34" charset="0"/>
              </a:rPr>
              <a:t> quả </a:t>
            </a:r>
            <a:r>
              <a:rPr lang="en-AU" sz="1800" i="1" dirty="0" err="1">
                <a:solidFill>
                  <a:schemeClr val="tx1">
                    <a:lumMod val="50000"/>
                    <a:lumOff val="50000"/>
                  </a:schemeClr>
                </a:solidFill>
                <a:latin typeface="Arial" panose="020B0604020202020204" pitchFamily="34" charset="0"/>
                <a:cs typeface="Arial" panose="020B0604020202020204" pitchFamily="34" charset="0"/>
              </a:rPr>
              <a:t>đo</a:t>
            </a:r>
            <a:r>
              <a:rPr lang="en-AU" sz="1800" i="1" dirty="0">
                <a:solidFill>
                  <a:schemeClr val="tx1">
                    <a:lumMod val="50000"/>
                    <a:lumOff val="50000"/>
                  </a:schemeClr>
                </a:solidFill>
                <a:latin typeface="Arial" panose="020B0604020202020204" pitchFamily="34" charset="0"/>
                <a:cs typeface="Arial" panose="020B0604020202020204" pitchFamily="34" charset="0"/>
              </a:rPr>
              <a:t>́</a:t>
            </a:r>
            <a:r>
              <a:rPr lang="vi-VN" sz="1800" i="1" dirty="0">
                <a:solidFill>
                  <a:schemeClr val="tx1">
                    <a:lumMod val="50000"/>
                    <a:lumOff val="50000"/>
                  </a:schemeClr>
                </a:solidFill>
                <a:latin typeface="Arial" panose="020B0604020202020204" pitchFamily="34" charset="0"/>
                <a:cs typeface="Arial" panose="020B0604020202020204" pitchFamily="34" charset="0"/>
              </a:rPr>
              <a:t> vào trang trình bày này.</a:t>
            </a:r>
          </a:p>
        </p:txBody>
      </p:sp>
    </p:spTree>
    <p:extLst>
      <p:ext uri="{BB962C8B-B14F-4D97-AF65-F5344CB8AC3E}">
        <p14:creationId xmlns:p14="http://schemas.microsoft.com/office/powerpoint/2010/main" val="321528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sz="3600" b="1" dirty="0">
                <a:solidFill>
                  <a:schemeClr val="bg1"/>
                </a:solidFill>
                <a:latin typeface="Arial"/>
                <a:ea typeface="+mj-ea"/>
                <a:cs typeface="+mj-cs"/>
              </a:rPr>
              <a:t>5. Mô tả giải pháp công nghệ </a:t>
            </a:r>
            <a:br>
              <a:rPr lang="vi-VN" sz="3600" b="1" dirty="0">
                <a:solidFill>
                  <a:schemeClr val="bg1"/>
                </a:solidFill>
                <a:latin typeface="Arial"/>
                <a:ea typeface="+mj-ea"/>
                <a:cs typeface="+mj-cs"/>
              </a:rPr>
            </a:br>
            <a:r>
              <a:rPr lang="vi-VN" sz="3600" b="1" dirty="0">
                <a:solidFill>
                  <a:schemeClr val="bg1"/>
                </a:solidFill>
                <a:latin typeface="Arial"/>
                <a:ea typeface="+mj-ea"/>
                <a:cs typeface="+mj-cs"/>
              </a:rPr>
              <a:t>của bạn (sản phẩm) </a:t>
            </a:r>
          </a:p>
        </p:txBody>
      </p:sp>
      <p:sp>
        <p:nvSpPr>
          <p:cNvPr id="3" name="Content Placeholder 2"/>
          <p:cNvSpPr>
            <a:spLocks noGrp="1"/>
          </p:cNvSpPr>
          <p:nvPr>
            <p:ph idx="1"/>
          </p:nvPr>
        </p:nvSpPr>
        <p:spPr>
          <a:xfrm>
            <a:off x="495300" y="1462688"/>
            <a:ext cx="8915400" cy="5506596"/>
          </a:xfrm>
        </p:spPr>
        <p:txBody>
          <a:bodyPr>
            <a:noAutofit/>
          </a:bodyPr>
          <a:lstStyle/>
          <a:p>
            <a:pPr marL="0" indent="0" algn="ctr">
              <a:lnSpc>
                <a:spcPts val="2200"/>
              </a:lnSpc>
              <a:spcBef>
                <a:spcPts val="0"/>
              </a:spcBef>
              <a:spcAft>
                <a:spcPts val="2200"/>
              </a:spcAft>
              <a:buNone/>
            </a:pPr>
            <a:r>
              <a:rPr lang="vi-VN" sz="1600" i="1" u="none" strike="noStrike" dirty="0">
                <a:effectLst/>
                <a:latin typeface="Arial" panose="020B0604020202020204" pitchFamily="34" charset="0"/>
                <a:cs typeface="Arial" panose="020B0604020202020204" pitchFamily="34" charset="0"/>
              </a:rPr>
              <a:t>(bạn cần đổi tựa đề cho thích hợp/liên quan hơn)</a:t>
            </a:r>
            <a:r>
              <a:rPr lang="vi-VN" sz="1600" i="1" dirty="0">
                <a:effectLst/>
                <a:latin typeface="Arial" panose="020B0604020202020204" pitchFamily="34" charset="0"/>
                <a:cs typeface="Arial" panose="020B0604020202020204" pitchFamily="34" charset="0"/>
              </a:rPr>
              <a:t>​</a:t>
            </a:r>
            <a:endParaRPr lang="en-AU" sz="1600" i="1" dirty="0">
              <a:latin typeface="Arial" panose="020B0604020202020204" pitchFamily="34" charset="0"/>
              <a:cs typeface="Arial" panose="020B0604020202020204" pitchFamily="34" charset="0"/>
            </a:endParaRPr>
          </a:p>
          <a:p>
            <a:pPr marL="0" indent="0">
              <a:lnSpc>
                <a:spcPts val="2200"/>
              </a:lnSpc>
              <a:spcBef>
                <a:spcPts val="0"/>
              </a:spcBef>
              <a:spcAft>
                <a:spcPts val="2200"/>
              </a:spcAft>
              <a:buNone/>
            </a:pPr>
            <a:r>
              <a:rPr lang="vi-VN" sz="1600" b="1" dirty="0">
                <a:solidFill>
                  <a:schemeClr val="tx1">
                    <a:lumMod val="50000"/>
                    <a:lumOff val="50000"/>
                  </a:schemeClr>
                </a:solidFill>
              </a:rPr>
              <a:t>Ở trang trình bày này, hãy:</a:t>
            </a:r>
          </a:p>
          <a:p>
            <a:pPr rtl="0" eaLnBrk="1" latinLnBrk="0" hangingPunct="1">
              <a:lnSpc>
                <a:spcPts val="2200"/>
              </a:lnSpc>
              <a:spcBef>
                <a:spcPts val="0"/>
              </a:spcBef>
              <a:spcAft>
                <a:spcPts val="1000"/>
              </a:spcAft>
            </a:pPr>
            <a:r>
              <a:rPr lang="vi-VN" sz="1600" dirty="0">
                <a:solidFill>
                  <a:schemeClr val="tx1">
                    <a:lumMod val="50000"/>
                    <a:lumOff val="50000"/>
                  </a:schemeClr>
                </a:solidFill>
                <a:latin typeface="Arial" panose="020B0604020202020204" pitchFamily="34" charset="0"/>
                <a:cs typeface="Arial" panose="020B0604020202020204" pitchFamily="34" charset="0"/>
              </a:rPr>
              <a:t>Minh họa công nghệ của bạn và mô tả cách giải pháp công nghệ của bạn hoạt động</a:t>
            </a:r>
            <a:r>
              <a:rPr lang="vi-VN" sz="1600" dirty="0">
                <a:latin typeface="Arial" panose="020B0604020202020204" pitchFamily="34" charset="0"/>
                <a:cs typeface="Arial" panose="020B0604020202020204" pitchFamily="34" charset="0"/>
              </a:rPr>
              <a:t>.</a:t>
            </a:r>
            <a:r>
              <a:rPr lang="en-AU" sz="1600" dirty="0">
                <a:latin typeface="Arial" panose="020B0604020202020204" pitchFamily="34" charset="0"/>
                <a:cs typeface="Arial" panose="020B0604020202020204" pitchFamily="34" charset="0"/>
              </a:rPr>
              <a:t> </a:t>
            </a:r>
            <a:r>
              <a:rPr lang="vi-VN" sz="1600" u="none" strike="noStrike" dirty="0">
                <a:effectLst/>
                <a:latin typeface="Arial" panose="020B0604020202020204" pitchFamily="34" charset="0"/>
                <a:cs typeface="Arial" panose="020B0604020202020204" pitchFamily="34" charset="0"/>
              </a:rPr>
              <a:t>Bạn cần </a:t>
            </a:r>
            <a:r>
              <a:rPr lang="en-AU" sz="1600" u="none" strike="noStrike" dirty="0" err="1">
                <a:effectLst/>
                <a:latin typeface="Arial" panose="020B0604020202020204" pitchFamily="34" charset="0"/>
                <a:cs typeface="Arial" panose="020B0604020202020204" pitchFamily="34" charset="0"/>
              </a:rPr>
              <a:t>phải</a:t>
            </a:r>
            <a:r>
              <a:rPr lang="en-AU" sz="1600" u="none" strike="noStrike" dirty="0">
                <a:effectLst/>
                <a:latin typeface="Arial" panose="020B0604020202020204" pitchFamily="34" charset="0"/>
                <a:cs typeface="Arial" panose="020B0604020202020204" pitchFamily="34" charset="0"/>
              </a:rPr>
              <a:t> </a:t>
            </a:r>
            <a:r>
              <a:rPr lang="vi-VN" sz="1600" u="none" strike="noStrike" dirty="0">
                <a:effectLst/>
                <a:latin typeface="Arial" panose="020B0604020202020204" pitchFamily="34" charset="0"/>
                <a:cs typeface="Arial" panose="020B0604020202020204" pitchFamily="34" charset="0"/>
              </a:rPr>
              <a:t>lưu ý bảo vệ, tránh tiết lộ tài sản trí tuệ khi mô tả. Do đó phải cẩn thận khi trình bày các thông tin nhạy cảm, trừ trường hợp bạn đã có một Thỏa thuân Bảo mật (Non-disclosure Agreement) với khách hàng/nhà đầu tư. (Xem công cụ “Hướng dẫn Bảo mật” trong Bước 4, </a:t>
            </a:r>
            <a:r>
              <a:rPr lang="vi-VN" sz="1600" u="sng" dirty="0">
                <a:effectLst/>
                <a:latin typeface="Arial" panose="020B0604020202020204" pitchFamily="34" charset="0"/>
                <a:cs typeface="Arial" panose="020B0604020202020204" pitchFamily="34" charset="0"/>
                <a:hlinkClick r:id="rId2"/>
              </a:rPr>
              <a:t>https://www.thuongmaihoaplus/congcu-4c</a:t>
            </a:r>
            <a:r>
              <a:rPr lang="vi-VN" sz="1600" u="none" strike="noStrike" dirty="0">
                <a:effectLst/>
                <a:latin typeface="Arial" panose="020B0604020202020204" pitchFamily="34" charset="0"/>
                <a:cs typeface="Arial" panose="020B0604020202020204" pitchFamily="34" charset="0"/>
              </a:rPr>
              <a:t>)</a:t>
            </a:r>
            <a:r>
              <a:rPr lang="vi-VN" sz="1600" dirty="0">
                <a:effectLst/>
                <a:latin typeface="Arial" panose="020B0604020202020204" pitchFamily="34" charset="0"/>
                <a:cs typeface="Arial" panose="020B0604020202020204" pitchFamily="34" charset="0"/>
              </a:rPr>
              <a:t>​</a:t>
            </a:r>
            <a:endParaRPr lang="vi-VN" sz="1600" dirty="0">
              <a:latin typeface="Arial" panose="020B0604020202020204" pitchFamily="34" charset="0"/>
              <a:cs typeface="Arial" panose="020B0604020202020204" pitchFamily="34" charset="0"/>
            </a:endParaRPr>
          </a:p>
          <a:p>
            <a:pPr rtl="0" eaLnBrk="1" latinLnBrk="0" hangingPunct="1">
              <a:lnSpc>
                <a:spcPts val="2200"/>
              </a:lnSpc>
              <a:spcBef>
                <a:spcPts val="0"/>
              </a:spcBef>
              <a:spcAft>
                <a:spcPts val="1000"/>
              </a:spcAft>
            </a:pPr>
            <a:r>
              <a:rPr lang="vi-VN" sz="1600" dirty="0">
                <a:solidFill>
                  <a:schemeClr val="tx1">
                    <a:lumMod val="50000"/>
                    <a:lumOff val="50000"/>
                  </a:schemeClr>
                </a:solidFill>
                <a:latin typeface="Arial" panose="020B0604020202020204" pitchFamily="34" charset="0"/>
                <a:cs typeface="Arial" panose="020B0604020202020204" pitchFamily="34" charset="0"/>
              </a:rPr>
              <a:t>Giải thích điểm độc đáo ở giải pháp công nghệ của bạn.</a:t>
            </a:r>
          </a:p>
          <a:p>
            <a:pPr marL="0" indent="0" rtl="0" eaLnBrk="1" latinLnBrk="0" hangingPunct="1">
              <a:lnSpc>
                <a:spcPts val="2200"/>
              </a:lnSpc>
              <a:spcBef>
                <a:spcPts val="600"/>
              </a:spcBef>
              <a:spcAft>
                <a:spcPts val="1000"/>
              </a:spcAft>
              <a:buNone/>
            </a:pPr>
            <a:r>
              <a:rPr lang="vi-VN" sz="1600" b="1" dirty="0">
                <a:solidFill>
                  <a:schemeClr val="tx1">
                    <a:lumMod val="50000"/>
                    <a:lumOff val="50000"/>
                  </a:schemeClr>
                </a:solidFill>
              </a:rPr>
              <a:t>Lưu ý:</a:t>
            </a:r>
          </a:p>
          <a:p>
            <a:pPr rtl="0" eaLnBrk="1" latinLnBrk="0" hangingPunct="1">
              <a:lnSpc>
                <a:spcPts val="2200"/>
              </a:lnSpc>
              <a:spcBef>
                <a:spcPts val="0"/>
              </a:spcBef>
              <a:spcAft>
                <a:spcPts val="1000"/>
              </a:spcAft>
            </a:pPr>
            <a:r>
              <a:rPr lang="vi-VN" sz="1600" i="1" dirty="0">
                <a:solidFill>
                  <a:schemeClr val="tx1">
                    <a:lumMod val="50000"/>
                    <a:lumOff val="50000"/>
                  </a:schemeClr>
                </a:solidFill>
                <a:latin typeface="Arial" panose="020B0604020202020204" pitchFamily="34" charset="0"/>
                <a:cs typeface="Arial" panose="020B0604020202020204" pitchFamily="34" charset="0"/>
              </a:rPr>
              <a:t>Bạn có thể</a:t>
            </a:r>
            <a:r>
              <a:rPr lang="en-AU" sz="1600" i="1" dirty="0">
                <a:solidFill>
                  <a:schemeClr val="tx1">
                    <a:lumMod val="50000"/>
                    <a:lumOff val="50000"/>
                  </a:schemeClr>
                </a:solidFill>
                <a:latin typeface="Arial" panose="020B0604020202020204" pitchFamily="34" charset="0"/>
                <a:cs typeface="Arial" panose="020B0604020202020204" pitchFamily="34" charset="0"/>
              </a:rPr>
              <a:t> </a:t>
            </a:r>
            <a:r>
              <a:rPr lang="en-AU" sz="1600" i="1" dirty="0" err="1">
                <a:solidFill>
                  <a:schemeClr val="tx1">
                    <a:lumMod val="50000"/>
                    <a:lumOff val="50000"/>
                  </a:schemeClr>
                </a:solidFill>
                <a:latin typeface="Arial" panose="020B0604020202020204" pitchFamily="34" charset="0"/>
                <a:cs typeface="Arial" panose="020B0604020202020204" pitchFamily="34" charset="0"/>
              </a:rPr>
              <a:t>trích</a:t>
            </a:r>
            <a:r>
              <a:rPr lang="en-AU" sz="1600" i="1" dirty="0">
                <a:solidFill>
                  <a:schemeClr val="tx1">
                    <a:lumMod val="50000"/>
                    <a:lumOff val="50000"/>
                  </a:schemeClr>
                </a:solidFill>
                <a:latin typeface="Arial" panose="020B0604020202020204" pitchFamily="34" charset="0"/>
                <a:cs typeface="Arial" panose="020B0604020202020204" pitchFamily="34" charset="0"/>
              </a:rPr>
              <a:t> </a:t>
            </a:r>
            <a:r>
              <a:rPr lang="en-AU" sz="1600" i="1" dirty="0" err="1">
                <a:solidFill>
                  <a:schemeClr val="tx1">
                    <a:lumMod val="50000"/>
                    <a:lumOff val="50000"/>
                  </a:schemeClr>
                </a:solidFill>
                <a:latin typeface="Arial" panose="020B0604020202020204" pitchFamily="34" charset="0"/>
                <a:cs typeface="Arial" panose="020B0604020202020204" pitchFamily="34" charset="0"/>
              </a:rPr>
              <a:t>dẫn</a:t>
            </a:r>
            <a:r>
              <a:rPr lang="vi-VN" sz="1600" i="1" dirty="0">
                <a:solidFill>
                  <a:schemeClr val="tx1">
                    <a:lumMod val="50000"/>
                    <a:lumOff val="50000"/>
                  </a:schemeClr>
                </a:solidFill>
                <a:latin typeface="Arial" panose="020B0604020202020204" pitchFamily="34" charset="0"/>
                <a:cs typeface="Arial" panose="020B0604020202020204" pitchFamily="34" charset="0"/>
              </a:rPr>
              <a:t> một số </a:t>
            </a:r>
            <a:r>
              <a:rPr lang="en-AU" sz="1600" i="1" dirty="0" err="1">
                <a:latin typeface="Arial" panose="020B0604020202020204" pitchFamily="34" charset="0"/>
                <a:cs typeface="Arial" panose="020B0604020202020204" pitchFamily="34" charset="0"/>
              </a:rPr>
              <a:t>nhận</a:t>
            </a:r>
            <a:r>
              <a:rPr lang="en-AU" sz="1600" i="1" dirty="0">
                <a:latin typeface="Arial" panose="020B0604020202020204" pitchFamily="34" charset="0"/>
                <a:cs typeface="Arial" panose="020B0604020202020204" pitchFamily="34" charset="0"/>
              </a:rPr>
              <a:t> </a:t>
            </a:r>
            <a:r>
              <a:rPr lang="en-AU" sz="1600" i="1" dirty="0" err="1">
                <a:latin typeface="Arial" panose="020B0604020202020204" pitchFamily="34" charset="0"/>
                <a:cs typeface="Arial" panose="020B0604020202020204" pitchFamily="34" charset="0"/>
              </a:rPr>
              <a:t>xét</a:t>
            </a:r>
            <a:r>
              <a:rPr lang="en-AU" sz="1600" i="1" dirty="0">
                <a:latin typeface="Arial" panose="020B0604020202020204" pitchFamily="34" charset="0"/>
                <a:cs typeface="Arial" panose="020B0604020202020204" pitchFamily="34" charset="0"/>
              </a:rPr>
              <a:t> </a:t>
            </a:r>
            <a:r>
              <a:rPr lang="vi-VN" sz="1600" i="1" dirty="0">
                <a:solidFill>
                  <a:schemeClr val="tx1">
                    <a:lumMod val="50000"/>
                    <a:lumOff val="50000"/>
                  </a:schemeClr>
                </a:solidFill>
                <a:latin typeface="Arial" panose="020B0604020202020204" pitchFamily="34" charset="0"/>
                <a:cs typeface="Arial" panose="020B0604020202020204" pitchFamily="34" charset="0"/>
              </a:rPr>
              <a:t>từ những người dùng cuối đã dùng thử sản phẩm của bạn</a:t>
            </a:r>
            <a:r>
              <a:rPr lang="en-AU" sz="1600" i="1" dirty="0">
                <a:solidFill>
                  <a:schemeClr val="tx1">
                    <a:lumMod val="50000"/>
                    <a:lumOff val="50000"/>
                  </a:schemeClr>
                </a:solidFill>
                <a:latin typeface="Arial" panose="020B0604020202020204" pitchFamily="34" charset="0"/>
                <a:cs typeface="Arial" panose="020B0604020202020204" pitchFamily="34" charset="0"/>
              </a:rPr>
              <a:t>. Ví dụ </a:t>
            </a:r>
            <a:r>
              <a:rPr lang="en-AU" sz="1600" i="1" dirty="0" err="1">
                <a:solidFill>
                  <a:schemeClr val="tx1">
                    <a:lumMod val="50000"/>
                    <a:lumOff val="50000"/>
                  </a:schemeClr>
                </a:solidFill>
                <a:latin typeface="Arial" panose="020B0604020202020204" pitchFamily="34" charset="0"/>
                <a:cs typeface="Arial" panose="020B0604020202020204" pitchFamily="34" charset="0"/>
              </a:rPr>
              <a:t>ho</a:t>
            </a:r>
            <a:r>
              <a:rPr lang="en-AU" sz="1600" i="1" dirty="0">
                <a:solidFill>
                  <a:schemeClr val="tx1">
                    <a:lumMod val="50000"/>
                    <a:lumOff val="50000"/>
                  </a:schemeClr>
                </a:solidFill>
                <a:latin typeface="Arial" panose="020B0604020202020204" pitchFamily="34" charset="0"/>
                <a:cs typeface="Arial" panose="020B0604020202020204" pitchFamily="34" charset="0"/>
              </a:rPr>
              <a:t>̣</a:t>
            </a:r>
            <a:r>
              <a:rPr lang="vi-VN" sz="1600" i="1" dirty="0">
                <a:solidFill>
                  <a:schemeClr val="tx1">
                    <a:lumMod val="50000"/>
                    <a:lumOff val="50000"/>
                  </a:schemeClr>
                </a:solidFill>
                <a:latin typeface="Arial" panose="020B0604020202020204" pitchFamily="34" charset="0"/>
                <a:cs typeface="Arial" panose="020B0604020202020204" pitchFamily="34" charset="0"/>
              </a:rPr>
              <a:t> </a:t>
            </a:r>
            <a:r>
              <a:rPr lang="en-AU" sz="1600" i="1" dirty="0" err="1">
                <a:latin typeface="Arial" panose="020B0604020202020204" pitchFamily="34" charset="0"/>
                <a:cs typeface="Arial" panose="020B0604020202020204" pitchFamily="34" charset="0"/>
              </a:rPr>
              <a:t>đa</a:t>
            </a:r>
            <a:r>
              <a:rPr lang="en-AU" sz="1600" i="1" dirty="0">
                <a:latin typeface="Arial" panose="020B0604020202020204" pitchFamily="34" charset="0"/>
                <a:cs typeface="Arial" panose="020B0604020202020204" pitchFamily="34" charset="0"/>
              </a:rPr>
              <a:t>̃ chia sẻ </a:t>
            </a:r>
            <a:r>
              <a:rPr lang="en-AU" sz="1600" i="1" dirty="0" err="1">
                <a:latin typeface="Arial" panose="020B0604020202020204" pitchFamily="34" charset="0"/>
                <a:cs typeface="Arial" panose="020B0604020202020204" pitchFamily="34" charset="0"/>
              </a:rPr>
              <a:t>ho</a:t>
            </a:r>
            <a:r>
              <a:rPr lang="en-AU" sz="1600" i="1" dirty="0">
                <a:latin typeface="Arial" panose="020B0604020202020204" pitchFamily="34" charset="0"/>
                <a:cs typeface="Arial" panose="020B0604020202020204" pitchFamily="34" charset="0"/>
              </a:rPr>
              <a:t>̣</a:t>
            </a:r>
            <a:r>
              <a:rPr lang="vi-VN" sz="1600" i="1" dirty="0">
                <a:solidFill>
                  <a:schemeClr val="tx1">
                    <a:lumMod val="50000"/>
                    <a:lumOff val="50000"/>
                  </a:schemeClr>
                </a:solidFill>
                <a:latin typeface="Arial" panose="020B0604020202020204" pitchFamily="34" charset="0"/>
                <a:cs typeface="Arial" panose="020B0604020202020204" pitchFamily="34" charset="0"/>
              </a:rPr>
              <a:t> yêu thích giải pháp của bạn</a:t>
            </a:r>
            <a:r>
              <a:rPr lang="en-AU" sz="1600" i="1" dirty="0">
                <a:solidFill>
                  <a:schemeClr val="tx1">
                    <a:lumMod val="50000"/>
                    <a:lumOff val="50000"/>
                  </a:schemeClr>
                </a:solidFill>
                <a:latin typeface="Arial" panose="020B0604020202020204" pitchFamily="34" charset="0"/>
                <a:cs typeface="Arial" panose="020B0604020202020204" pitchFamily="34" charset="0"/>
              </a:rPr>
              <a:t> </a:t>
            </a:r>
            <a:r>
              <a:rPr lang="en-AU" sz="1600" i="1" dirty="0" err="1">
                <a:solidFill>
                  <a:schemeClr val="tx1">
                    <a:lumMod val="50000"/>
                    <a:lumOff val="50000"/>
                  </a:schemeClr>
                </a:solidFill>
                <a:latin typeface="Arial" panose="020B0604020202020204" pitchFamily="34" charset="0"/>
                <a:cs typeface="Arial" panose="020B0604020202020204" pitchFamily="34" charset="0"/>
              </a:rPr>
              <a:t>như</a:t>
            </a:r>
            <a:r>
              <a:rPr lang="en-AU" sz="1600" i="1" dirty="0">
                <a:solidFill>
                  <a:schemeClr val="tx1">
                    <a:lumMod val="50000"/>
                    <a:lumOff val="50000"/>
                  </a:schemeClr>
                </a:solidFill>
                <a:latin typeface="Arial" panose="020B0604020202020204" pitchFamily="34" charset="0"/>
                <a:cs typeface="Arial" panose="020B0604020202020204" pitchFamily="34" charset="0"/>
              </a:rPr>
              <a:t> </a:t>
            </a:r>
            <a:r>
              <a:rPr lang="en-AU" sz="1600" i="1" dirty="0" err="1">
                <a:solidFill>
                  <a:schemeClr val="tx1">
                    <a:lumMod val="50000"/>
                    <a:lumOff val="50000"/>
                  </a:schemeClr>
                </a:solidFill>
                <a:latin typeface="Arial" panose="020B0604020202020204" pitchFamily="34" charset="0"/>
                <a:cs typeface="Arial" panose="020B0604020202020204" pitchFamily="34" charset="0"/>
              </a:rPr>
              <a:t>thê</a:t>
            </a:r>
            <a:r>
              <a:rPr lang="en-AU" sz="1600" i="1" dirty="0">
                <a:solidFill>
                  <a:schemeClr val="tx1">
                    <a:lumMod val="50000"/>
                    <a:lumOff val="50000"/>
                  </a:schemeClr>
                </a:solidFill>
                <a:latin typeface="Arial" panose="020B0604020202020204" pitchFamily="34" charset="0"/>
                <a:cs typeface="Arial" panose="020B0604020202020204" pitchFamily="34" charset="0"/>
              </a:rPr>
              <a:t>́ </a:t>
            </a:r>
            <a:r>
              <a:rPr lang="en-AU" sz="1600" i="1" dirty="0" err="1">
                <a:solidFill>
                  <a:schemeClr val="tx1">
                    <a:lumMod val="50000"/>
                    <a:lumOff val="50000"/>
                  </a:schemeClr>
                </a:solidFill>
                <a:latin typeface="Arial" panose="020B0604020202020204" pitchFamily="34" charset="0"/>
                <a:cs typeface="Arial" panose="020B0604020202020204" pitchFamily="34" charset="0"/>
              </a:rPr>
              <a:t>nào</a:t>
            </a:r>
            <a:r>
              <a:rPr lang="en-AU" sz="1600" i="1" dirty="0">
                <a:solidFill>
                  <a:schemeClr val="tx1">
                    <a:lumMod val="50000"/>
                    <a:lumOff val="50000"/>
                  </a:schemeClr>
                </a:solidFill>
                <a:latin typeface="Arial" panose="020B0604020202020204" pitchFamily="34" charset="0"/>
                <a:cs typeface="Arial" panose="020B0604020202020204" pitchFamily="34" charset="0"/>
              </a:rPr>
              <a:t>,</a:t>
            </a:r>
            <a:r>
              <a:rPr lang="vi-VN" sz="1600" i="1" dirty="0">
                <a:solidFill>
                  <a:schemeClr val="tx1">
                    <a:lumMod val="50000"/>
                    <a:lumOff val="50000"/>
                  </a:schemeClr>
                </a:solidFill>
                <a:latin typeface="Arial" panose="020B0604020202020204" pitchFamily="34" charset="0"/>
                <a:cs typeface="Arial" panose="020B0604020202020204" pitchFamily="34" charset="0"/>
              </a:rPr>
              <a:t> và lợi ích mà giải pháp mang lại cho họ là gì?</a:t>
            </a:r>
          </a:p>
          <a:p>
            <a:pPr rtl="0" eaLnBrk="1" latinLnBrk="0" hangingPunct="1">
              <a:lnSpc>
                <a:spcPts val="2200"/>
              </a:lnSpc>
              <a:spcBef>
                <a:spcPts val="0"/>
              </a:spcBef>
              <a:spcAft>
                <a:spcPts val="1000"/>
              </a:spcAft>
            </a:pPr>
            <a:r>
              <a:rPr lang="vi-VN" sz="1600" i="1" dirty="0">
                <a:solidFill>
                  <a:schemeClr val="tx1">
                    <a:lumMod val="50000"/>
                    <a:lumOff val="50000"/>
                  </a:schemeClr>
                </a:solidFill>
                <a:latin typeface="Arial" panose="020B0604020202020204" pitchFamily="34" charset="0"/>
                <a:cs typeface="Arial" panose="020B0604020202020204" pitchFamily="34" charset="0"/>
              </a:rPr>
              <a:t>Chỉ nói rằng giải pháp công nghệ của bạn</a:t>
            </a:r>
            <a:r>
              <a:rPr lang="en-AU" sz="1600" i="1" dirty="0">
                <a:solidFill>
                  <a:schemeClr val="tx1">
                    <a:lumMod val="50000"/>
                    <a:lumOff val="50000"/>
                  </a:schemeClr>
                </a:solidFill>
                <a:latin typeface="Arial" panose="020B0604020202020204" pitchFamily="34" charset="0"/>
                <a:cs typeface="Arial" panose="020B0604020202020204" pitchFamily="34" charset="0"/>
              </a:rPr>
              <a:t> </a:t>
            </a:r>
            <a:r>
              <a:rPr lang="vi-VN" sz="1600" i="1" dirty="0">
                <a:solidFill>
                  <a:schemeClr val="tx1">
                    <a:lumMod val="50000"/>
                    <a:lumOff val="50000"/>
                  </a:schemeClr>
                </a:solidFill>
                <a:latin typeface="Arial" panose="020B0604020202020204" pitchFamily="34" charset="0"/>
                <a:cs typeface="Arial" panose="020B0604020202020204" pitchFamily="34" charset="0"/>
              </a:rPr>
              <a:t>là tốt hơn </a:t>
            </a:r>
            <a:r>
              <a:rPr lang="en-AU" sz="1600" i="1" dirty="0" err="1">
                <a:solidFill>
                  <a:schemeClr val="tx1">
                    <a:lumMod val="50000"/>
                    <a:lumOff val="50000"/>
                  </a:schemeClr>
                </a:solidFill>
                <a:latin typeface="Arial" panose="020B0604020202020204" pitchFamily="34" charset="0"/>
                <a:cs typeface="Arial" panose="020B0604020202020204" pitchFamily="34" charset="0"/>
              </a:rPr>
              <a:t>các</a:t>
            </a:r>
            <a:r>
              <a:rPr lang="en-AU" sz="1600" i="1" dirty="0">
                <a:solidFill>
                  <a:schemeClr val="tx1">
                    <a:lumMod val="50000"/>
                    <a:lumOff val="50000"/>
                  </a:schemeClr>
                </a:solidFill>
                <a:latin typeface="Arial" panose="020B0604020202020204" pitchFamily="34" charset="0"/>
                <a:cs typeface="Arial" panose="020B0604020202020204" pitchFamily="34" charset="0"/>
              </a:rPr>
              <a:t> </a:t>
            </a:r>
            <a:r>
              <a:rPr lang="vi-VN" sz="1600" i="1" dirty="0">
                <a:solidFill>
                  <a:schemeClr val="tx1">
                    <a:lumMod val="50000"/>
                    <a:lumOff val="50000"/>
                  </a:schemeClr>
                </a:solidFill>
                <a:latin typeface="Arial" panose="020B0604020202020204" pitchFamily="34" charset="0"/>
                <a:cs typeface="Arial" panose="020B0604020202020204" pitchFamily="34" charset="0"/>
              </a:rPr>
              <a:t>đối thủ cạnh tranh thôi là chưa đủ. Bạn cần giải thích </a:t>
            </a:r>
            <a:r>
              <a:rPr lang="en-AU" sz="1600" i="1" dirty="0" err="1">
                <a:solidFill>
                  <a:schemeClr val="tx1">
                    <a:lumMod val="50000"/>
                    <a:lumOff val="50000"/>
                  </a:schemeClr>
                </a:solidFill>
                <a:latin typeface="Arial" panose="020B0604020202020204" pitchFamily="34" charset="0"/>
                <a:cs typeface="Arial" panose="020B0604020202020204" pitchFamily="34" charset="0"/>
              </a:rPr>
              <a:t>va</a:t>
            </a:r>
            <a:r>
              <a:rPr lang="en-AU" sz="1600" i="1" dirty="0">
                <a:solidFill>
                  <a:schemeClr val="tx1">
                    <a:lumMod val="50000"/>
                    <a:lumOff val="50000"/>
                  </a:schemeClr>
                </a:solidFill>
                <a:latin typeface="Arial" panose="020B0604020202020204" pitchFamily="34" charset="0"/>
                <a:cs typeface="Arial" panose="020B0604020202020204" pitchFamily="34" charset="0"/>
              </a:rPr>
              <a:t>̀ </a:t>
            </a:r>
            <a:r>
              <a:rPr lang="vi-VN" sz="1600" i="1" dirty="0">
                <a:solidFill>
                  <a:schemeClr val="tx1">
                    <a:lumMod val="50000"/>
                    <a:lumOff val="50000"/>
                  </a:schemeClr>
                </a:solidFill>
                <a:latin typeface="Arial" panose="020B0604020202020204" pitchFamily="34" charset="0"/>
                <a:cs typeface="Arial" panose="020B0604020202020204" pitchFamily="34" charset="0"/>
              </a:rPr>
              <a:t>chứng minh </a:t>
            </a:r>
            <a:r>
              <a:rPr lang="en-AU" sz="1600" i="1" dirty="0" err="1">
                <a:solidFill>
                  <a:schemeClr val="tx1">
                    <a:lumMod val="50000"/>
                    <a:lumOff val="50000"/>
                  </a:schemeClr>
                </a:solidFill>
                <a:latin typeface="Arial" panose="020B0604020202020204" pitchFamily="34" charset="0"/>
                <a:cs typeface="Arial" panose="020B0604020202020204" pitchFamily="34" charset="0"/>
              </a:rPr>
              <a:t>sao</a:t>
            </a:r>
            <a:r>
              <a:rPr lang="en-AU" sz="1600" i="1" dirty="0">
                <a:solidFill>
                  <a:schemeClr val="tx1">
                    <a:lumMod val="50000"/>
                    <a:lumOff val="50000"/>
                  </a:schemeClr>
                </a:solidFill>
                <a:latin typeface="Arial" panose="020B0604020202020204" pitchFamily="34" charset="0"/>
                <a:cs typeface="Arial" panose="020B0604020202020204" pitchFamily="34" charset="0"/>
              </a:rPr>
              <a:t> </a:t>
            </a:r>
            <a:r>
              <a:rPr lang="en-AU" sz="1600" i="1" dirty="0" err="1">
                <a:solidFill>
                  <a:schemeClr val="tx1">
                    <a:lumMod val="50000"/>
                    <a:lumOff val="50000"/>
                  </a:schemeClr>
                </a:solidFill>
                <a:latin typeface="Arial" panose="020B0604020202020204" pitchFamily="34" charset="0"/>
                <a:cs typeface="Arial" panose="020B0604020202020204" pitchFamily="34" charset="0"/>
              </a:rPr>
              <a:t>cho</a:t>
            </a:r>
            <a:r>
              <a:rPr lang="vi-VN" sz="1600" i="1" dirty="0">
                <a:solidFill>
                  <a:schemeClr val="tx1">
                    <a:lumMod val="50000"/>
                    <a:lumOff val="50000"/>
                  </a:schemeClr>
                </a:solidFill>
                <a:latin typeface="Arial" panose="020B0604020202020204" pitchFamily="34" charset="0"/>
                <a:cs typeface="Arial" panose="020B0604020202020204" pitchFamily="34" charset="0"/>
              </a:rPr>
              <a:t> khách hàng </a:t>
            </a:r>
            <a:r>
              <a:rPr lang="en-AU" sz="1600" i="1" dirty="0" err="1">
                <a:solidFill>
                  <a:schemeClr val="tx1">
                    <a:lumMod val="50000"/>
                    <a:lumOff val="50000"/>
                  </a:schemeClr>
                </a:solidFill>
                <a:latin typeface="Arial" panose="020B0604020202020204" pitchFamily="34" charset="0"/>
                <a:cs typeface="Arial" panose="020B0604020202020204" pitchFamily="34" charset="0"/>
              </a:rPr>
              <a:t>hình</a:t>
            </a:r>
            <a:r>
              <a:rPr lang="en-AU" sz="1600" i="1" dirty="0">
                <a:solidFill>
                  <a:schemeClr val="tx1">
                    <a:lumMod val="50000"/>
                    <a:lumOff val="50000"/>
                  </a:schemeClr>
                </a:solidFill>
                <a:latin typeface="Arial" panose="020B0604020202020204" pitchFamily="34" charset="0"/>
                <a:cs typeface="Arial" panose="020B0604020202020204" pitchFamily="34" charset="0"/>
              </a:rPr>
              <a:t> dung </a:t>
            </a:r>
            <a:r>
              <a:rPr lang="en-AU" sz="1600" i="1" dirty="0" err="1">
                <a:solidFill>
                  <a:schemeClr val="tx1">
                    <a:lumMod val="50000"/>
                    <a:lumOff val="50000"/>
                  </a:schemeClr>
                </a:solidFill>
                <a:latin typeface="Arial" panose="020B0604020202020204" pitchFamily="34" charset="0"/>
                <a:cs typeface="Arial" panose="020B0604020202020204" pitchFamily="34" charset="0"/>
              </a:rPr>
              <a:t>được</a:t>
            </a:r>
            <a:r>
              <a:rPr lang="en-AU" sz="1600" i="1" dirty="0">
                <a:solidFill>
                  <a:schemeClr val="tx1">
                    <a:lumMod val="50000"/>
                    <a:lumOff val="50000"/>
                  </a:schemeClr>
                </a:solidFill>
                <a:latin typeface="Arial" panose="020B0604020202020204" pitchFamily="34" charset="0"/>
                <a:cs typeface="Arial" panose="020B0604020202020204" pitchFamily="34" charset="0"/>
              </a:rPr>
              <a:t> </a:t>
            </a:r>
            <a:r>
              <a:rPr lang="vi-VN" sz="1600" i="1" dirty="0">
                <a:solidFill>
                  <a:schemeClr val="tx1">
                    <a:lumMod val="50000"/>
                    <a:lumOff val="50000"/>
                  </a:schemeClr>
                </a:solidFill>
                <a:latin typeface="Arial" panose="020B0604020202020204" pitchFamily="34" charset="0"/>
                <a:cs typeface="Arial" panose="020B0604020202020204" pitchFamily="34" charset="0"/>
              </a:rPr>
              <a:t>để </a:t>
            </a:r>
            <a:r>
              <a:rPr lang="vi-VN" sz="1600" i="1" u="sng" dirty="0">
                <a:solidFill>
                  <a:schemeClr val="tx1">
                    <a:lumMod val="50000"/>
                    <a:lumOff val="50000"/>
                  </a:schemeClr>
                </a:solidFill>
                <a:latin typeface="Arial" panose="020B0604020202020204" pitchFamily="34" charset="0"/>
                <a:cs typeface="Arial" panose="020B0604020202020204" pitchFamily="34" charset="0"/>
              </a:rPr>
              <a:t>họ</a:t>
            </a:r>
            <a:r>
              <a:rPr lang="vi-VN" sz="1600" i="1" dirty="0">
                <a:solidFill>
                  <a:schemeClr val="tx1">
                    <a:lumMod val="50000"/>
                    <a:lumOff val="50000"/>
                  </a:schemeClr>
                </a:solidFill>
                <a:latin typeface="Arial" panose="020B0604020202020204" pitchFamily="34" charset="0"/>
                <a:cs typeface="Arial" panose="020B0604020202020204" pitchFamily="34" charset="0"/>
              </a:rPr>
              <a:t> tin rằng giải pháp của bạn tốt hơn.</a:t>
            </a:r>
          </a:p>
        </p:txBody>
      </p:sp>
    </p:spTree>
    <p:extLst>
      <p:ext uri="{BB962C8B-B14F-4D97-AF65-F5344CB8AC3E}">
        <p14:creationId xmlns:p14="http://schemas.microsoft.com/office/powerpoint/2010/main" val="3816693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sz="3600" b="1" dirty="0">
                <a:solidFill>
                  <a:schemeClr val="bg1"/>
                </a:solidFill>
                <a:latin typeface="Arial"/>
                <a:ea typeface="+mj-ea"/>
                <a:cs typeface="+mj-cs"/>
              </a:rPr>
              <a:t>6. Giải thích về hiện trạng và thành </a:t>
            </a:r>
            <a:r>
              <a:rPr lang="en-AU" sz="3600" b="1" dirty="0">
                <a:solidFill>
                  <a:schemeClr val="bg1"/>
                </a:solidFill>
                <a:latin typeface="Arial"/>
                <a:ea typeface="+mj-ea"/>
                <a:cs typeface="+mj-cs"/>
              </a:rPr>
              <a:t>quả </a:t>
            </a:r>
            <a:r>
              <a:rPr lang="en-AU" sz="3600" b="1" dirty="0" err="1">
                <a:solidFill>
                  <a:schemeClr val="bg1"/>
                </a:solidFill>
                <a:latin typeface="Arial"/>
                <a:ea typeface="+mj-ea"/>
                <a:cs typeface="+mj-cs"/>
              </a:rPr>
              <a:t>đạt</a:t>
            </a:r>
            <a:r>
              <a:rPr lang="en-AU" sz="3600" b="1" dirty="0">
                <a:solidFill>
                  <a:schemeClr val="bg1"/>
                </a:solidFill>
                <a:latin typeface="Arial"/>
                <a:ea typeface="+mj-ea"/>
                <a:cs typeface="+mj-cs"/>
              </a:rPr>
              <a:t> </a:t>
            </a:r>
            <a:r>
              <a:rPr lang="en-AU" sz="3600" b="1" dirty="0" err="1">
                <a:solidFill>
                  <a:schemeClr val="bg1"/>
                </a:solidFill>
                <a:latin typeface="Arial"/>
                <a:ea typeface="+mj-ea"/>
                <a:cs typeface="+mj-cs"/>
              </a:rPr>
              <a:t>được</a:t>
            </a:r>
            <a:r>
              <a:rPr lang="vi-VN" sz="3600" b="1" dirty="0">
                <a:solidFill>
                  <a:schemeClr val="bg1"/>
                </a:solidFill>
                <a:latin typeface="Arial"/>
                <a:ea typeface="+mj-ea"/>
                <a:cs typeface="+mj-cs"/>
              </a:rPr>
              <a:t> cho đến nay </a:t>
            </a:r>
          </a:p>
        </p:txBody>
      </p:sp>
      <p:sp>
        <p:nvSpPr>
          <p:cNvPr id="3" name="Content Placeholder 2"/>
          <p:cNvSpPr>
            <a:spLocks noGrp="1"/>
          </p:cNvSpPr>
          <p:nvPr>
            <p:ph idx="1"/>
          </p:nvPr>
        </p:nvSpPr>
        <p:spPr>
          <a:xfrm>
            <a:off x="495300" y="1637854"/>
            <a:ext cx="8915400" cy="5025322"/>
          </a:xfrm>
        </p:spPr>
        <p:txBody>
          <a:bodyPr>
            <a:normAutofit/>
          </a:bodyPr>
          <a:lstStyle/>
          <a:p>
            <a:pPr marL="0" indent="0" algn="ctr">
              <a:lnSpc>
                <a:spcPts val="2200"/>
              </a:lnSpc>
              <a:spcBef>
                <a:spcPts val="0"/>
              </a:spcBef>
              <a:spcAft>
                <a:spcPts val="1000"/>
              </a:spcAft>
              <a:buNone/>
            </a:pPr>
            <a:r>
              <a:rPr lang="vi-VN" i="1" u="none" strike="noStrike" dirty="0">
                <a:effectLst/>
                <a:latin typeface="Arial" panose="020B0604020202020204" pitchFamily="34" charset="0"/>
                <a:cs typeface="Arial" panose="020B0604020202020204" pitchFamily="34" charset="0"/>
              </a:rPr>
              <a:t>(bạn cần đổi tựa đề cho thích hợp/liên quan hơn)</a:t>
            </a:r>
            <a:r>
              <a:rPr lang="vi-VN" i="1" dirty="0">
                <a:effectLst/>
                <a:latin typeface="Arial" panose="020B0604020202020204" pitchFamily="34" charset="0"/>
                <a:cs typeface="Arial" panose="020B0604020202020204" pitchFamily="34" charset="0"/>
              </a:rPr>
              <a:t>​</a:t>
            </a:r>
            <a:r>
              <a:rPr lang="vi-VN" sz="1800" i="1" dirty="0">
                <a:latin typeface="Arial" panose="020B0604020202020204" pitchFamily="34" charset="0"/>
                <a:cs typeface="Arial" panose="020B0604020202020204" pitchFamily="34" charset="0"/>
              </a:rPr>
              <a:t> </a:t>
            </a:r>
          </a:p>
          <a:p>
            <a:pPr marL="0" indent="0" rtl="0" eaLnBrk="1" latinLnBrk="0" hangingPunct="1">
              <a:lnSpc>
                <a:spcPts val="2200"/>
              </a:lnSpc>
              <a:spcBef>
                <a:spcPts val="0"/>
              </a:spcBef>
              <a:spcAft>
                <a:spcPts val="1000"/>
              </a:spcAft>
              <a:buNone/>
            </a:pPr>
            <a:endParaRPr lang="en-AU" sz="1800" b="1" dirty="0">
              <a:solidFill>
                <a:schemeClr val="tx1">
                  <a:lumMod val="50000"/>
                  <a:lumOff val="50000"/>
                </a:schemeClr>
              </a:solidFill>
            </a:endParaRPr>
          </a:p>
          <a:p>
            <a:pPr marL="0" indent="0" rtl="0" eaLnBrk="1" latinLnBrk="0" hangingPunct="1">
              <a:lnSpc>
                <a:spcPts val="2200"/>
              </a:lnSpc>
              <a:spcBef>
                <a:spcPts val="0"/>
              </a:spcBef>
              <a:spcAft>
                <a:spcPts val="1000"/>
              </a:spcAft>
              <a:buNone/>
            </a:pPr>
            <a:r>
              <a:rPr lang="vi-VN" sz="1800" b="1" dirty="0">
                <a:solidFill>
                  <a:schemeClr val="tx1">
                    <a:lumMod val="50000"/>
                    <a:lumOff val="50000"/>
                  </a:schemeClr>
                </a:solidFill>
              </a:rPr>
              <a:t>Ở trang trình bày này, hãy:</a:t>
            </a:r>
          </a:p>
          <a:p>
            <a:pPr rtl="0" eaLnBrk="1" latinLnBrk="0" hangingPunct="1">
              <a:lnSpc>
                <a:spcPts val="2200"/>
              </a:lnSpc>
              <a:spcBef>
                <a:spcPts val="0"/>
              </a:spcBef>
              <a:spcAft>
                <a:spcPts val="1000"/>
              </a:spcAft>
            </a:pPr>
            <a:r>
              <a:rPr lang="vi-VN" sz="1800" dirty="0">
                <a:solidFill>
                  <a:schemeClr val="tx1">
                    <a:lumMod val="50000"/>
                    <a:lumOff val="50000"/>
                  </a:schemeClr>
                </a:solidFill>
                <a:latin typeface="Arial" panose="020B0604020202020204" pitchFamily="34" charset="0"/>
                <a:cs typeface="Arial" panose="020B0604020202020204" pitchFamily="34" charset="0"/>
              </a:rPr>
              <a:t>Giải thích hiện trạng của giải pháp công nghệ </a:t>
            </a:r>
            <a:r>
              <a:rPr lang="en-AU" sz="1800" dirty="0" err="1">
                <a:solidFill>
                  <a:schemeClr val="tx1">
                    <a:lumMod val="50000"/>
                    <a:lumOff val="50000"/>
                  </a:schemeClr>
                </a:solidFill>
                <a:latin typeface="Arial" panose="020B0604020202020204" pitchFamily="34" charset="0"/>
                <a:cs typeface="Arial" panose="020B0604020202020204" pitchFamily="34" charset="0"/>
              </a:rPr>
              <a:t>của</a:t>
            </a:r>
            <a:r>
              <a:rPr lang="en-AU" sz="1800" dirty="0">
                <a:solidFill>
                  <a:schemeClr val="tx1">
                    <a:lumMod val="50000"/>
                    <a:lumOff val="50000"/>
                  </a:schemeClr>
                </a:solidFill>
                <a:latin typeface="Arial" panose="020B0604020202020204" pitchFamily="34" charset="0"/>
                <a:cs typeface="Arial" panose="020B0604020202020204" pitchFamily="34" charset="0"/>
              </a:rPr>
              <a:t> </a:t>
            </a:r>
            <a:r>
              <a:rPr lang="vi-VN" sz="1800" dirty="0">
                <a:solidFill>
                  <a:schemeClr val="tx1">
                    <a:lumMod val="50000"/>
                    <a:lumOff val="50000"/>
                  </a:schemeClr>
                </a:solidFill>
                <a:latin typeface="Arial" panose="020B0604020202020204" pitchFamily="34" charset="0"/>
                <a:cs typeface="Arial" panose="020B0604020202020204" pitchFamily="34" charset="0"/>
              </a:rPr>
              <a:t>bạn</a:t>
            </a:r>
            <a:r>
              <a:rPr lang="en-AU" sz="1800" dirty="0">
                <a:solidFill>
                  <a:schemeClr val="tx1">
                    <a:lumMod val="50000"/>
                    <a:lumOff val="50000"/>
                  </a:schemeClr>
                </a:solidFill>
                <a:latin typeface="Arial" panose="020B0604020202020204" pitchFamily="34" charset="0"/>
                <a:cs typeface="Arial" panose="020B0604020202020204" pitchFamily="34" charset="0"/>
              </a:rPr>
              <a:t>,</a:t>
            </a:r>
            <a:r>
              <a:rPr lang="vi-VN" sz="1800" dirty="0">
                <a:solidFill>
                  <a:schemeClr val="tx1">
                    <a:lumMod val="50000"/>
                    <a:lumOff val="50000"/>
                  </a:schemeClr>
                </a:solidFill>
                <a:latin typeface="Arial" panose="020B0604020202020204" pitchFamily="34" charset="0"/>
                <a:cs typeface="Arial" panose="020B0604020202020204" pitchFamily="34" charset="0"/>
              </a:rPr>
              <a:t> và </a:t>
            </a:r>
            <a:r>
              <a:rPr lang="en-AU" sz="1800" dirty="0" err="1">
                <a:solidFill>
                  <a:schemeClr val="tx1">
                    <a:lumMod val="50000"/>
                    <a:lumOff val="50000"/>
                  </a:schemeClr>
                </a:solidFill>
                <a:latin typeface="Arial" panose="020B0604020202020204" pitchFamily="34" charset="0"/>
                <a:cs typeface="Arial" panose="020B0604020202020204" pitchFamily="34" charset="0"/>
              </a:rPr>
              <a:t>hướng</a:t>
            </a:r>
            <a:r>
              <a:rPr lang="en-AU" sz="1800" dirty="0">
                <a:solidFill>
                  <a:schemeClr val="tx1">
                    <a:lumMod val="50000"/>
                    <a:lumOff val="50000"/>
                  </a:schemeClr>
                </a:solidFill>
                <a:latin typeface="Arial" panose="020B0604020202020204" pitchFamily="34" charset="0"/>
                <a:cs typeface="Arial" panose="020B0604020202020204" pitchFamily="34" charset="0"/>
              </a:rPr>
              <a:t> </a:t>
            </a:r>
            <a:r>
              <a:rPr lang="en-AU" sz="1800" dirty="0" err="1">
                <a:solidFill>
                  <a:schemeClr val="tx1">
                    <a:lumMod val="50000"/>
                    <a:lumOff val="50000"/>
                  </a:schemeClr>
                </a:solidFill>
                <a:latin typeface="Arial" panose="020B0604020202020204" pitchFamily="34" charset="0"/>
                <a:cs typeface="Arial" panose="020B0604020202020204" pitchFamily="34" charset="0"/>
              </a:rPr>
              <a:t>phát</a:t>
            </a:r>
            <a:r>
              <a:rPr lang="en-AU" sz="1800" dirty="0">
                <a:solidFill>
                  <a:schemeClr val="tx1">
                    <a:lumMod val="50000"/>
                    <a:lumOff val="50000"/>
                  </a:schemeClr>
                </a:solidFill>
                <a:latin typeface="Arial" panose="020B0604020202020204" pitchFamily="34" charset="0"/>
                <a:cs typeface="Arial" panose="020B0604020202020204" pitchFamily="34" charset="0"/>
              </a:rPr>
              <a:t> </a:t>
            </a:r>
            <a:r>
              <a:rPr lang="en-AU" sz="1800" dirty="0" err="1">
                <a:solidFill>
                  <a:schemeClr val="tx1">
                    <a:lumMod val="50000"/>
                    <a:lumOff val="50000"/>
                  </a:schemeClr>
                </a:solidFill>
                <a:latin typeface="Arial" panose="020B0604020202020204" pitchFamily="34" charset="0"/>
                <a:cs typeface="Arial" panose="020B0604020202020204" pitchFamily="34" charset="0"/>
              </a:rPr>
              <a:t>triển</a:t>
            </a:r>
            <a:r>
              <a:rPr lang="vi-VN" sz="1800" dirty="0">
                <a:solidFill>
                  <a:schemeClr val="tx1">
                    <a:lumMod val="50000"/>
                    <a:lumOff val="50000"/>
                  </a:schemeClr>
                </a:solidFill>
                <a:latin typeface="Arial" panose="020B0604020202020204" pitchFamily="34" charset="0"/>
                <a:cs typeface="Arial" panose="020B0604020202020204" pitchFamily="34" charset="0"/>
              </a:rPr>
              <a:t> trong tương lai gần sẽ như thế nào.</a:t>
            </a:r>
          </a:p>
          <a:p>
            <a:pPr rtl="0" eaLnBrk="1" latinLnBrk="0" hangingPunct="1">
              <a:lnSpc>
                <a:spcPts val="2200"/>
              </a:lnSpc>
              <a:spcBef>
                <a:spcPts val="0"/>
              </a:spcBef>
              <a:spcAft>
                <a:spcPts val="1000"/>
              </a:spcAft>
            </a:pPr>
            <a:r>
              <a:rPr lang="en-AU" u="none" strike="noStrike" dirty="0" err="1">
                <a:effectLst/>
                <a:latin typeface="Arial" panose="020B0604020202020204" pitchFamily="34" charset="0"/>
                <a:cs typeface="Arial" panose="020B0604020202020204" pitchFamily="34" charset="0"/>
              </a:rPr>
              <a:t>Trình</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bày</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bạn</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đã</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được</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đầu</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tư</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những</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gì</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và</a:t>
            </a:r>
            <a:r>
              <a:rPr lang="en-AU" u="none" strike="noStrike" dirty="0">
                <a:effectLst/>
                <a:latin typeface="Arial" panose="020B0604020202020204" pitchFamily="34" charset="0"/>
                <a:cs typeface="Arial" panose="020B0604020202020204" pitchFamily="34" charset="0"/>
              </a:rPr>
              <a:t> bao </a:t>
            </a:r>
            <a:r>
              <a:rPr lang="en-AU" u="none" strike="noStrike" dirty="0" err="1">
                <a:effectLst/>
                <a:latin typeface="Arial" panose="020B0604020202020204" pitchFamily="34" charset="0"/>
                <a:cs typeface="Arial" panose="020B0604020202020204" pitchFamily="34" charset="0"/>
              </a:rPr>
              <a:t>nhiêu</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vào</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quá</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trình</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nghiên</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cứu</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tính</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đến</a:t>
            </a:r>
            <a:r>
              <a:rPr lang="en-AU" dirty="0">
                <a:latin typeface="Arial" panose="020B0604020202020204" pitchFamily="34" charset="0"/>
                <a:cs typeface="Arial" panose="020B0604020202020204" pitchFamily="34" charset="0"/>
              </a:rPr>
              <a:t> </a:t>
            </a:r>
            <a:r>
              <a:rPr lang="en-AU" dirty="0" err="1">
                <a:latin typeface="Arial" panose="020B0604020202020204" pitchFamily="34" charset="0"/>
                <a:cs typeface="Arial" panose="020B0604020202020204" pitchFamily="34" charset="0"/>
              </a:rPr>
              <a:t>t</a:t>
            </a:r>
            <a:r>
              <a:rPr lang="en-AU" u="none" strike="noStrike" dirty="0" err="1">
                <a:effectLst/>
                <a:latin typeface="Arial" panose="020B0604020202020204" pitchFamily="34" charset="0"/>
                <a:cs typeface="Arial" panose="020B0604020202020204" pitchFamily="34" charset="0"/>
              </a:rPr>
              <a:t>hời</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điểm</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hiện</a:t>
            </a:r>
            <a:r>
              <a:rPr lang="en-AU" u="none" strike="noStrike" dirty="0">
                <a:effectLst/>
                <a:latin typeface="Arial" panose="020B0604020202020204" pitchFamily="34" charset="0"/>
                <a:cs typeface="Arial" panose="020B0604020202020204" pitchFamily="34" charset="0"/>
              </a:rPr>
              <a:t> </a:t>
            </a:r>
            <a:r>
              <a:rPr lang="en-AU" u="none" strike="noStrike" dirty="0" err="1">
                <a:effectLst/>
                <a:latin typeface="Arial" panose="020B0604020202020204" pitchFamily="34" charset="0"/>
                <a:cs typeface="Arial" panose="020B0604020202020204" pitchFamily="34" charset="0"/>
              </a:rPr>
              <a:t>tại</a:t>
            </a:r>
            <a:br>
              <a:rPr lang="vi-VN" sz="1800" dirty="0">
                <a:solidFill>
                  <a:schemeClr val="tx1">
                    <a:lumMod val="50000"/>
                    <a:lumOff val="50000"/>
                  </a:schemeClr>
                </a:solidFill>
                <a:latin typeface="Arial" panose="020B0604020202020204" pitchFamily="34" charset="0"/>
                <a:cs typeface="Arial" panose="020B0604020202020204" pitchFamily="34" charset="0"/>
              </a:rPr>
            </a:br>
            <a:endParaRPr lang="vi-VN" sz="1800" dirty="0">
              <a:solidFill>
                <a:schemeClr val="tx1">
                  <a:lumMod val="50000"/>
                  <a:lumOff val="50000"/>
                </a:schemeClr>
              </a:solidFill>
              <a:latin typeface="Arial" panose="020B0604020202020204" pitchFamily="34" charset="0"/>
              <a:cs typeface="Arial" panose="020B0604020202020204" pitchFamily="34" charset="0"/>
            </a:endParaRPr>
          </a:p>
          <a:p>
            <a:pPr marL="0" indent="0" rtl="0" eaLnBrk="1" latinLnBrk="0" hangingPunct="1">
              <a:lnSpc>
                <a:spcPts val="2200"/>
              </a:lnSpc>
              <a:spcBef>
                <a:spcPts val="0"/>
              </a:spcBef>
              <a:spcAft>
                <a:spcPts val="1000"/>
              </a:spcAft>
              <a:buNone/>
            </a:pPr>
            <a:r>
              <a:rPr lang="vi-VN" sz="1800" b="1" dirty="0">
                <a:solidFill>
                  <a:schemeClr val="tx1">
                    <a:lumMod val="50000"/>
                    <a:lumOff val="50000"/>
                  </a:schemeClr>
                </a:solidFill>
              </a:rPr>
              <a:t>Lưu ý:</a:t>
            </a:r>
          </a:p>
          <a:p>
            <a:pPr>
              <a:lnSpc>
                <a:spcPts val="2200"/>
              </a:lnSpc>
              <a:spcBef>
                <a:spcPts val="0"/>
              </a:spcBef>
              <a:spcAft>
                <a:spcPts val="1000"/>
              </a:spcAft>
            </a:pPr>
            <a:r>
              <a:rPr lang="en-AU" i="1" u="none" strike="noStrike" dirty="0" err="1">
                <a:effectLst/>
                <a:latin typeface="Arial" panose="020B0604020202020204" pitchFamily="34" charset="0"/>
                <a:cs typeface="Arial" panose="020B0604020202020204" pitchFamily="34" charset="0"/>
              </a:rPr>
              <a:t>Sẽ</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rất</a:t>
            </a:r>
            <a:r>
              <a:rPr lang="en-AU" i="1" u="none" strike="noStrike" dirty="0">
                <a:effectLst/>
                <a:latin typeface="Arial" panose="020B0604020202020204" pitchFamily="34" charset="0"/>
                <a:cs typeface="Arial" panose="020B0604020202020204" pitchFamily="34" charset="0"/>
              </a:rPr>
              <a:t> h</a:t>
            </a:r>
            <a:r>
              <a:rPr lang="en-US" i="1" u="none" strike="noStrike" dirty="0" err="1">
                <a:effectLst/>
                <a:latin typeface="Arial" panose="020B0604020202020204" pitchFamily="34" charset="0"/>
                <a:cs typeface="Arial" panose="020B0604020202020204" pitchFamily="34" charset="0"/>
              </a:rPr>
              <a:t>ữu</a:t>
            </a:r>
            <a:r>
              <a:rPr lang="en-US" i="1" u="none" strike="noStrike" dirty="0">
                <a:effectLst/>
                <a:latin typeface="Arial" panose="020B0604020202020204" pitchFamily="34" charset="0"/>
                <a:cs typeface="Arial" panose="020B0604020202020204" pitchFamily="34" charset="0"/>
              </a:rPr>
              <a:t> </a:t>
            </a:r>
            <a:r>
              <a:rPr lang="en-US" i="1" u="none" strike="noStrike" dirty="0" err="1">
                <a:effectLst/>
                <a:latin typeface="Arial" panose="020B0604020202020204" pitchFamily="34" charset="0"/>
                <a:cs typeface="Arial" panose="020B0604020202020204" pitchFamily="34" charset="0"/>
              </a:rPr>
              <a:t>ích</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ích</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nếu</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bạn</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nêu</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ro</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lộ</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trình</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và</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mốc</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thời</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gian</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của</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các</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khoản</a:t>
            </a:r>
            <a:r>
              <a:rPr lang="en-AU" i="1" u="none" strike="noStrike" dirty="0">
                <a:effectLst/>
                <a:latin typeface="Arial" panose="020B0604020202020204" pitchFamily="34" charset="0"/>
                <a:cs typeface="Arial" panose="020B0604020202020204" pitchFamily="34" charset="0"/>
              </a:rPr>
              <a:t> chi </a:t>
            </a:r>
            <a:r>
              <a:rPr lang="en-AU" i="1" u="none" strike="noStrike" dirty="0" err="1">
                <a:effectLst/>
                <a:latin typeface="Arial" panose="020B0604020202020204" pitchFamily="34" charset="0"/>
                <a:cs typeface="Arial" panose="020B0604020202020204" pitchFamily="34" charset="0"/>
              </a:rPr>
              <a:t>phí</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đa</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đầu</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tư</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và</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thành</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quả</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trong</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quá</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khứ</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va</a:t>
            </a:r>
            <a:r>
              <a:rPr lang="en-AU" i="1" dirty="0">
                <a:latin typeface="Arial" panose="020B0604020202020204" pitchFamily="34" charset="0"/>
                <a:cs typeface="Arial" panose="020B0604020202020204" pitchFamily="34" charset="0"/>
              </a:rPr>
              <a:t>̀ </a:t>
            </a:r>
            <a:r>
              <a:rPr lang="en-AU" i="1" dirty="0" err="1">
                <a:latin typeface="Arial" panose="020B0604020202020204" pitchFamily="34" charset="0"/>
                <a:cs typeface="Arial" panose="020B0604020202020204" pitchFamily="34" charset="0"/>
              </a:rPr>
              <a:t>mục</a:t>
            </a:r>
            <a:r>
              <a:rPr lang="en-AU" i="1" dirty="0">
                <a:latin typeface="Arial" panose="020B0604020202020204" pitchFamily="34" charset="0"/>
                <a:cs typeface="Arial" panose="020B0604020202020204" pitchFamily="34" charset="0"/>
              </a:rPr>
              <a:t> </a:t>
            </a:r>
            <a:r>
              <a:rPr lang="en-AU" i="1" dirty="0" err="1">
                <a:latin typeface="Arial" panose="020B0604020202020204" pitchFamily="34" charset="0"/>
                <a:cs typeface="Arial" panose="020B0604020202020204" pitchFamily="34" charset="0"/>
              </a:rPr>
              <a:t>tiêu</a:t>
            </a:r>
            <a:r>
              <a:rPr lang="en-AU" i="1" dirty="0">
                <a:latin typeface="Arial" panose="020B0604020202020204" pitchFamily="34" charset="0"/>
                <a:cs typeface="Arial" panose="020B0604020202020204" pitchFamily="34" charset="0"/>
              </a:rPr>
              <a:t> </a:t>
            </a:r>
            <a:r>
              <a:rPr lang="en-AU" i="1" dirty="0" err="1">
                <a:latin typeface="Arial" panose="020B0604020202020204" pitchFamily="34" charset="0"/>
                <a:cs typeface="Arial" panose="020B0604020202020204" pitchFamily="34" charset="0"/>
              </a:rPr>
              <a:t>trong</a:t>
            </a:r>
            <a:r>
              <a:rPr lang="en-AU" i="1" dirty="0">
                <a:latin typeface="Arial" panose="020B0604020202020204" pitchFamily="34" charset="0"/>
                <a:cs typeface="Arial" panose="020B0604020202020204" pitchFamily="34" charset="0"/>
              </a:rPr>
              <a:t> </a:t>
            </a:r>
            <a:r>
              <a:rPr lang="en-AU" i="1" dirty="0" err="1">
                <a:latin typeface="Arial" panose="020B0604020202020204" pitchFamily="34" charset="0"/>
                <a:cs typeface="Arial" panose="020B0604020202020204" pitchFamily="34" charset="0"/>
              </a:rPr>
              <a:t>tương</a:t>
            </a:r>
            <a:r>
              <a:rPr lang="en-AU" i="1" dirty="0">
                <a:latin typeface="Arial" panose="020B0604020202020204" pitchFamily="34" charset="0"/>
                <a:cs typeface="Arial" panose="020B0604020202020204" pitchFamily="34" charset="0"/>
              </a:rPr>
              <a:t> </a:t>
            </a:r>
            <a:r>
              <a:rPr lang="en-AU" i="1" dirty="0" err="1">
                <a:latin typeface="Arial" panose="020B0604020202020204" pitchFamily="34" charset="0"/>
                <a:cs typeface="Arial" panose="020B0604020202020204" pitchFamily="34" charset="0"/>
              </a:rPr>
              <a:t>lai</a:t>
            </a:r>
            <a:r>
              <a:rPr lang="en-AU" i="1" dirty="0">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cùng</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với</a:t>
            </a:r>
            <a:r>
              <a:rPr lang="en-AU" i="1" dirty="0">
                <a:latin typeface="Arial" panose="020B0604020202020204" pitchFamily="34" charset="0"/>
                <a:cs typeface="Arial" panose="020B0604020202020204" pitchFamily="34" charset="0"/>
              </a:rPr>
              <a:t> </a:t>
            </a:r>
            <a:r>
              <a:rPr lang="en-AU" i="1" dirty="0" err="1">
                <a:latin typeface="Arial" panose="020B0604020202020204" pitchFamily="34" charset="0"/>
                <a:cs typeface="Arial" panose="020B0604020202020204" pitchFamily="34" charset="0"/>
              </a:rPr>
              <a:t>các</a:t>
            </a:r>
            <a:r>
              <a:rPr lang="en-AU" i="1" dirty="0">
                <a:latin typeface="Arial" panose="020B0604020202020204" pitchFamily="34" charset="0"/>
                <a:cs typeface="Arial" panose="020B0604020202020204" pitchFamily="34" charset="0"/>
              </a:rPr>
              <a:t> chi </a:t>
            </a:r>
            <a:r>
              <a:rPr lang="en-AU" i="1" dirty="0" err="1">
                <a:latin typeface="Arial" panose="020B0604020202020204" pitchFamily="34" charset="0"/>
                <a:cs typeface="Arial" panose="020B0604020202020204" pitchFamily="34" charset="0"/>
              </a:rPr>
              <a:t>phí</a:t>
            </a:r>
            <a:r>
              <a:rPr lang="en-AU" i="1" dirty="0">
                <a:latin typeface="Arial" panose="020B0604020202020204" pitchFamily="34" charset="0"/>
                <a:cs typeface="Arial" panose="020B0604020202020204" pitchFamily="34" charset="0"/>
              </a:rPr>
              <a:t> </a:t>
            </a:r>
            <a:r>
              <a:rPr lang="en-AU" i="1" dirty="0" err="1">
                <a:latin typeface="Arial" panose="020B0604020202020204" pitchFamily="34" charset="0"/>
                <a:cs typeface="Arial" panose="020B0604020202020204" pitchFamily="34" charset="0"/>
              </a:rPr>
              <a:t>dự</a:t>
            </a:r>
            <a:r>
              <a:rPr lang="en-AU" i="1" dirty="0">
                <a:latin typeface="Arial" panose="020B0604020202020204" pitchFamily="34" charset="0"/>
                <a:cs typeface="Arial" panose="020B0604020202020204" pitchFamily="34" charset="0"/>
              </a:rPr>
              <a:t> </a:t>
            </a:r>
            <a:r>
              <a:rPr lang="en-AU" i="1" dirty="0" err="1">
                <a:latin typeface="Arial" panose="020B0604020202020204" pitchFamily="34" charset="0"/>
                <a:cs typeface="Arial" panose="020B0604020202020204" pitchFamily="34" charset="0"/>
              </a:rPr>
              <a:t>kiến</a:t>
            </a:r>
            <a:r>
              <a:rPr lang="en-AU" i="1" dirty="0">
                <a:latin typeface="Arial" panose="020B0604020202020204" pitchFamily="34" charset="0"/>
                <a:cs typeface="Arial" panose="020B0604020202020204" pitchFamily="34" charset="0"/>
              </a:rPr>
              <a:t>.</a:t>
            </a:r>
            <a:endParaRPr lang="en-AU" i="1" u="none" strike="noStrike"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6144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sz="3600" b="1" dirty="0">
                <a:solidFill>
                  <a:schemeClr val="bg1"/>
                </a:solidFill>
                <a:latin typeface="Arial"/>
                <a:ea typeface="+mj-ea"/>
                <a:cs typeface="+mj-cs"/>
              </a:rPr>
              <a:t>7. Giới thiệu nhóm của bạn </a:t>
            </a:r>
          </a:p>
        </p:txBody>
      </p:sp>
      <p:sp>
        <p:nvSpPr>
          <p:cNvPr id="3" name="Content Placeholder 2"/>
          <p:cNvSpPr>
            <a:spLocks noGrp="1"/>
          </p:cNvSpPr>
          <p:nvPr>
            <p:ph idx="1"/>
          </p:nvPr>
        </p:nvSpPr>
        <p:spPr>
          <a:xfrm>
            <a:off x="495300" y="1664138"/>
            <a:ext cx="8915400" cy="4867094"/>
          </a:xfrm>
        </p:spPr>
        <p:txBody>
          <a:bodyPr>
            <a:noAutofit/>
          </a:bodyPr>
          <a:lstStyle/>
          <a:p>
            <a:pPr marL="0" indent="0" algn="ctr">
              <a:lnSpc>
                <a:spcPts val="2200"/>
              </a:lnSpc>
              <a:spcBef>
                <a:spcPts val="0"/>
              </a:spcBef>
              <a:spcAft>
                <a:spcPts val="1000"/>
              </a:spcAft>
              <a:buNone/>
            </a:pPr>
            <a:r>
              <a:rPr lang="vi-VN" i="1" dirty="0">
                <a:latin typeface="Arial" panose="020B0604020202020204" pitchFamily="34" charset="0"/>
                <a:cs typeface="Arial" panose="020B0604020202020204" pitchFamily="34" charset="0"/>
              </a:rPr>
              <a:t>(</a:t>
            </a:r>
            <a:r>
              <a:rPr lang="en-AU" i="1" dirty="0" err="1">
                <a:latin typeface="Arial" panose="020B0604020202020204" pitchFamily="34" charset="0"/>
                <a:cs typeface="Arial" panose="020B0604020202020204" pitchFamily="34" charset="0"/>
              </a:rPr>
              <a:t>b</a:t>
            </a:r>
            <a:r>
              <a:rPr lang="en-AU" i="1" u="none" strike="noStrike" dirty="0" err="1">
                <a:effectLst/>
                <a:latin typeface="Arial" panose="020B0604020202020204" pitchFamily="34" charset="0"/>
                <a:cs typeface="Arial" panose="020B0604020202020204" pitchFamily="34" charset="0"/>
              </a:rPr>
              <a:t>ạn</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cần</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đổi</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tựa</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đề</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cho</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thích</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hợp</a:t>
            </a:r>
            <a:r>
              <a:rPr lang="en-AU" i="1" u="none" strike="noStrike" dirty="0">
                <a:effectLst/>
                <a:latin typeface="Arial" panose="020B0604020202020204" pitchFamily="34" charset="0"/>
                <a:cs typeface="Arial" panose="020B0604020202020204" pitchFamily="34" charset="0"/>
              </a:rPr>
              <a:t>/</a:t>
            </a:r>
            <a:r>
              <a:rPr lang="en-AU" i="1" u="none" strike="noStrike" dirty="0" err="1">
                <a:effectLst/>
                <a:latin typeface="Arial" panose="020B0604020202020204" pitchFamily="34" charset="0"/>
                <a:cs typeface="Arial" panose="020B0604020202020204" pitchFamily="34" charset="0"/>
              </a:rPr>
              <a:t>liên</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quan</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hơn</a:t>
            </a:r>
            <a:r>
              <a:rPr lang="en-AU" i="1" u="none" strike="noStrike" dirty="0">
                <a:effectLst/>
                <a:latin typeface="Arial" panose="020B0604020202020204" pitchFamily="34" charset="0"/>
                <a:cs typeface="Arial" panose="020B0604020202020204" pitchFamily="34" charset="0"/>
              </a:rPr>
              <a:t>)</a:t>
            </a:r>
            <a:endParaRPr lang="vi-VN" i="1" dirty="0">
              <a:latin typeface="Arial" panose="020B0604020202020204" pitchFamily="34" charset="0"/>
              <a:cs typeface="Arial" panose="020B0604020202020204" pitchFamily="34" charset="0"/>
            </a:endParaRPr>
          </a:p>
          <a:p>
            <a:pPr marL="0" indent="0">
              <a:lnSpc>
                <a:spcPts val="2200"/>
              </a:lnSpc>
              <a:spcBef>
                <a:spcPts val="0"/>
              </a:spcBef>
              <a:spcAft>
                <a:spcPts val="1000"/>
              </a:spcAft>
              <a:buNone/>
            </a:pPr>
            <a:endParaRPr lang="en-AU" b="1" i="1" dirty="0"/>
          </a:p>
          <a:p>
            <a:pPr marL="0" indent="0" fontAlgn="base">
              <a:lnSpc>
                <a:spcPts val="2200"/>
              </a:lnSpc>
              <a:spcBef>
                <a:spcPts val="0"/>
              </a:spcBef>
              <a:spcAft>
                <a:spcPts val="2200"/>
              </a:spcAft>
              <a:buNone/>
            </a:pPr>
            <a:r>
              <a:rPr lang="vi-VN" dirty="0"/>
              <a:t>Trong trang trình bày này, hãy giới thiệu </a:t>
            </a:r>
            <a:r>
              <a:rPr lang="en-AU" dirty="0" err="1"/>
              <a:t>đội</a:t>
            </a:r>
            <a:r>
              <a:rPr lang="en-AU" dirty="0"/>
              <a:t> </a:t>
            </a:r>
            <a:r>
              <a:rPr lang="en-AU" dirty="0" err="1"/>
              <a:t>ngu</a:t>
            </a:r>
            <a:r>
              <a:rPr lang="en-AU" dirty="0"/>
              <a:t>̃</a:t>
            </a:r>
            <a:r>
              <a:rPr lang="vi-VN" dirty="0"/>
              <a:t> nhân sự </a:t>
            </a:r>
            <a:r>
              <a:rPr lang="en-AU" dirty="0" err="1"/>
              <a:t>chính</a:t>
            </a:r>
            <a:r>
              <a:rPr lang="vi-VN" dirty="0"/>
              <a:t> đã nghiên cứu</a:t>
            </a:r>
            <a:r>
              <a:rPr lang="en-AU" dirty="0"/>
              <a:t> </a:t>
            </a:r>
            <a:r>
              <a:rPr lang="en-AU" dirty="0" err="1"/>
              <a:t>va</a:t>
            </a:r>
            <a:r>
              <a:rPr lang="en-AU" dirty="0"/>
              <a:t>̀</a:t>
            </a:r>
            <a:r>
              <a:rPr lang="vi-VN" dirty="0"/>
              <a:t> phát triển giải pháp công nghệ của bạn. </a:t>
            </a:r>
            <a:r>
              <a:rPr lang="en-AU" dirty="0" err="1"/>
              <a:t>Nên</a:t>
            </a:r>
            <a:r>
              <a:rPr lang="en-AU" dirty="0"/>
              <a:t> </a:t>
            </a:r>
            <a:r>
              <a:rPr lang="en-AU" dirty="0" err="1"/>
              <a:t>đưa</a:t>
            </a:r>
            <a:r>
              <a:rPr lang="en-AU" dirty="0"/>
              <a:t> </a:t>
            </a:r>
            <a:r>
              <a:rPr lang="en-AU" dirty="0" err="1"/>
              <a:t>vào</a:t>
            </a:r>
            <a:r>
              <a:rPr lang="en-AU" dirty="0"/>
              <a:t> </a:t>
            </a:r>
            <a:r>
              <a:rPr lang="en-AU" dirty="0" err="1"/>
              <a:t>hình</a:t>
            </a:r>
            <a:r>
              <a:rPr lang="vi-VN" dirty="0"/>
              <a:t> ảnh của nhóm hoặc những nhân sự chủ chốt.</a:t>
            </a:r>
          </a:p>
          <a:p>
            <a:pPr marL="0" indent="0" fontAlgn="base">
              <a:lnSpc>
                <a:spcPts val="2200"/>
              </a:lnSpc>
              <a:spcBef>
                <a:spcPts val="0"/>
              </a:spcBef>
              <a:spcAft>
                <a:spcPts val="1000"/>
              </a:spcAft>
              <a:buNone/>
            </a:pPr>
            <a:r>
              <a:rPr lang="vi-VN" b="1" dirty="0"/>
              <a:t>Lưu ý:</a:t>
            </a:r>
          </a:p>
          <a:p>
            <a:pPr marL="0" indent="0" fontAlgn="base">
              <a:lnSpc>
                <a:spcPts val="2200"/>
              </a:lnSpc>
              <a:spcBef>
                <a:spcPts val="0"/>
              </a:spcBef>
              <a:spcAft>
                <a:spcPts val="1000"/>
              </a:spcAft>
              <a:buNone/>
            </a:pPr>
            <a:r>
              <a:rPr lang="vi-VN" i="1" dirty="0">
                <a:latin typeface="Arial" panose="020B0604020202020204" pitchFamily="34" charset="0"/>
                <a:cs typeface="Arial" panose="020B0604020202020204" pitchFamily="34" charset="0"/>
              </a:rPr>
              <a:t>Khách hàng (và các nhà đầu tư tiềm năng) </a:t>
            </a:r>
            <a:r>
              <a:rPr lang="en-AU" i="1" dirty="0" err="1">
                <a:latin typeface="Arial" panose="020B0604020202020204" pitchFamily="34" charset="0"/>
                <a:cs typeface="Arial" panose="020B0604020202020204" pitchFamily="34" charset="0"/>
              </a:rPr>
              <a:t>thường</a:t>
            </a:r>
            <a:r>
              <a:rPr lang="en-AU" i="1" dirty="0">
                <a:latin typeface="Arial" panose="020B0604020202020204" pitchFamily="34" charset="0"/>
                <a:cs typeface="Arial" panose="020B0604020202020204" pitchFamily="34" charset="0"/>
              </a:rPr>
              <a:t> </a:t>
            </a:r>
            <a:r>
              <a:rPr lang="vi-VN" i="1" dirty="0">
                <a:latin typeface="Arial" panose="020B0604020202020204" pitchFamily="34" charset="0"/>
                <a:cs typeface="Arial" panose="020B0604020202020204" pitchFamily="34" charset="0"/>
              </a:rPr>
              <a:t>muốn đặt niềm tin vào một đội nhóm có </a:t>
            </a:r>
            <a:r>
              <a:rPr lang="en-AU" i="1" dirty="0" err="1">
                <a:latin typeface="Arial" panose="020B0604020202020204" pitchFamily="34" charset="0"/>
                <a:cs typeface="Arial" panose="020B0604020202020204" pitchFamily="34" charset="0"/>
              </a:rPr>
              <a:t>chuyên</a:t>
            </a:r>
            <a:r>
              <a:rPr lang="en-AU" i="1" dirty="0">
                <a:latin typeface="Arial" panose="020B0604020202020204" pitchFamily="34" charset="0"/>
                <a:cs typeface="Arial" panose="020B0604020202020204" pitchFamily="34" charset="0"/>
              </a:rPr>
              <a:t> </a:t>
            </a:r>
            <a:r>
              <a:rPr lang="en-AU" i="1" dirty="0" err="1">
                <a:latin typeface="Arial" panose="020B0604020202020204" pitchFamily="34" charset="0"/>
                <a:cs typeface="Arial" panose="020B0604020202020204" pitchFamily="34" charset="0"/>
              </a:rPr>
              <a:t>môn</a:t>
            </a:r>
            <a:r>
              <a:rPr lang="en-AU" i="1" dirty="0">
                <a:latin typeface="Arial" panose="020B0604020202020204" pitchFamily="34" charset="0"/>
                <a:cs typeface="Arial" panose="020B0604020202020204" pitchFamily="34" charset="0"/>
              </a:rPr>
              <a:t> </a:t>
            </a:r>
            <a:r>
              <a:rPr lang="en-AU" i="1" dirty="0" err="1">
                <a:latin typeface="Arial" panose="020B0604020202020204" pitchFamily="34" charset="0"/>
                <a:cs typeface="Arial" panose="020B0604020202020204" pitchFamily="34" charset="0"/>
              </a:rPr>
              <a:t>va</a:t>
            </a:r>
            <a:r>
              <a:rPr lang="en-AU" i="1" dirty="0">
                <a:latin typeface="Arial" panose="020B0604020202020204" pitchFamily="34" charset="0"/>
                <a:cs typeface="Arial" panose="020B0604020202020204" pitchFamily="34" charset="0"/>
              </a:rPr>
              <a:t>̀ </a:t>
            </a:r>
            <a:r>
              <a:rPr lang="vi-VN" i="1" dirty="0">
                <a:latin typeface="Arial" panose="020B0604020202020204" pitchFamily="34" charset="0"/>
                <a:cs typeface="Arial" panose="020B0604020202020204" pitchFamily="34" charset="0"/>
              </a:rPr>
              <a:t>kinh nghiệm đa dạng</a:t>
            </a:r>
            <a:r>
              <a:rPr lang="en-AU" i="1" dirty="0">
                <a:latin typeface="Arial" panose="020B0604020202020204" pitchFamily="34" charset="0"/>
                <a:cs typeface="Arial" panose="020B0604020202020204" pitchFamily="34" charset="0"/>
              </a:rPr>
              <a:t>,</a:t>
            </a:r>
            <a:r>
              <a:rPr lang="vi-VN" i="1" dirty="0">
                <a:latin typeface="Arial" panose="020B0604020202020204" pitchFamily="34" charset="0"/>
                <a:cs typeface="Arial" panose="020B0604020202020204" pitchFamily="34" charset="0"/>
              </a:rPr>
              <a:t> vì nhờ đó, khả năng khắc phục trở ngại</a:t>
            </a:r>
            <a:r>
              <a:rPr lang="en-AU" i="1" dirty="0">
                <a:latin typeface="Arial" panose="020B0604020202020204" pitchFamily="34" charset="0"/>
                <a:cs typeface="Arial" panose="020B0604020202020204" pitchFamily="34" charset="0"/>
              </a:rPr>
              <a:t> </a:t>
            </a:r>
            <a:r>
              <a:rPr lang="vi-VN" i="1" dirty="0">
                <a:latin typeface="Arial" panose="020B0604020202020204" pitchFamily="34" charset="0"/>
                <a:cs typeface="Arial" panose="020B0604020202020204" pitchFamily="34" charset="0"/>
              </a:rPr>
              <a:t>và giải quyết vấn đề thành công sẽ cao hơn. </a:t>
            </a:r>
          </a:p>
          <a:p>
            <a:pPr marL="0" indent="0" fontAlgn="base">
              <a:lnSpc>
                <a:spcPts val="2200"/>
              </a:lnSpc>
              <a:spcBef>
                <a:spcPts val="0"/>
              </a:spcBef>
              <a:spcAft>
                <a:spcPts val="1000"/>
              </a:spcAft>
              <a:buNone/>
            </a:pPr>
            <a:r>
              <a:rPr lang="vi-VN" i="1" dirty="0">
                <a:latin typeface="Arial" panose="020B0604020202020204" pitchFamily="34" charset="0"/>
                <a:cs typeface="Arial" panose="020B0604020202020204" pitchFamily="34" charset="0"/>
              </a:rPr>
              <a:t>Nếu bạn có thời gian khi trình bày, hãy: </a:t>
            </a:r>
          </a:p>
          <a:p>
            <a:pPr marL="285750" indent="-228600" fontAlgn="base">
              <a:lnSpc>
                <a:spcPts val="2200"/>
              </a:lnSpc>
              <a:spcBef>
                <a:spcPts val="0"/>
              </a:spcBef>
              <a:spcAft>
                <a:spcPts val="1000"/>
              </a:spcAft>
            </a:pPr>
            <a:r>
              <a:rPr lang="vi-VN" i="1" dirty="0">
                <a:latin typeface="Arial" panose="020B0604020202020204" pitchFamily="34" charset="0"/>
                <a:cs typeface="Arial" panose="020B0604020202020204" pitchFamily="34" charset="0"/>
              </a:rPr>
              <a:t>Giới thiệu ngắn gọn về từng thành viên trong nhóm như kinh nghiệm chuyên môn, nền tảng giáo dục và kỹ năng hoặc vai trò của họ trong dự án.</a:t>
            </a:r>
          </a:p>
          <a:p>
            <a:pPr marL="285750" indent="-228600" fontAlgn="base">
              <a:lnSpc>
                <a:spcPts val="2200"/>
              </a:lnSpc>
              <a:spcBef>
                <a:spcPts val="0"/>
              </a:spcBef>
              <a:spcAft>
                <a:spcPts val="1000"/>
              </a:spcAft>
            </a:pPr>
            <a:r>
              <a:rPr lang="vi-VN" i="1" dirty="0">
                <a:latin typeface="Arial" panose="020B0604020202020204" pitchFamily="34" charset="0"/>
                <a:cs typeface="Arial" panose="020B0604020202020204" pitchFamily="34" charset="0"/>
              </a:rPr>
              <a:t>Nhấn mạnh giá trị riêng biệt mà từng người mang lại cho nhóm nghiên cứu và dự án. </a:t>
            </a:r>
          </a:p>
          <a:p>
            <a:pPr>
              <a:lnSpc>
                <a:spcPts val="2200"/>
              </a:lnSpc>
              <a:spcBef>
                <a:spcPts val="0"/>
              </a:spcBef>
              <a:spcAft>
                <a:spcPts val="1000"/>
              </a:spcAft>
            </a:pPr>
            <a:endParaRPr lang="en-US" dirty="0"/>
          </a:p>
        </p:txBody>
      </p:sp>
    </p:spTree>
    <p:extLst>
      <p:ext uri="{BB962C8B-B14F-4D97-AF65-F5344CB8AC3E}">
        <p14:creationId xmlns:p14="http://schemas.microsoft.com/office/powerpoint/2010/main" val="1163241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sz="3600" b="1" dirty="0">
                <a:solidFill>
                  <a:schemeClr val="bg1"/>
                </a:solidFill>
                <a:latin typeface="Arial"/>
                <a:ea typeface="+mj-ea"/>
                <a:cs typeface="+mj-cs"/>
              </a:rPr>
              <a:t>8. Nêu bật điểm khác biệt </a:t>
            </a:r>
            <a:br>
              <a:rPr lang="vi-VN" sz="3600" b="1" dirty="0">
                <a:solidFill>
                  <a:schemeClr val="bg1"/>
                </a:solidFill>
                <a:latin typeface="Arial"/>
                <a:ea typeface="+mj-ea"/>
                <a:cs typeface="+mj-cs"/>
              </a:rPr>
            </a:br>
            <a:r>
              <a:rPr lang="vi-VN" sz="3600" b="1" dirty="0">
                <a:solidFill>
                  <a:schemeClr val="bg1"/>
                </a:solidFill>
                <a:latin typeface="Arial"/>
                <a:ea typeface="+mj-ea"/>
                <a:cs typeface="+mj-cs"/>
              </a:rPr>
              <a:t>("yếu tố thu hút") </a:t>
            </a:r>
          </a:p>
        </p:txBody>
      </p:sp>
      <p:sp>
        <p:nvSpPr>
          <p:cNvPr id="3" name="Content Placeholder 2"/>
          <p:cNvSpPr>
            <a:spLocks noGrp="1"/>
          </p:cNvSpPr>
          <p:nvPr>
            <p:ph idx="1"/>
          </p:nvPr>
        </p:nvSpPr>
        <p:spPr>
          <a:xfrm>
            <a:off x="495300" y="1699172"/>
            <a:ext cx="8915400" cy="4790828"/>
          </a:xfrm>
        </p:spPr>
        <p:txBody>
          <a:bodyPr>
            <a:noAutofit/>
          </a:bodyPr>
          <a:lstStyle/>
          <a:p>
            <a:pPr marL="0" indent="0" algn="ctr">
              <a:lnSpc>
                <a:spcPts val="2200"/>
              </a:lnSpc>
              <a:spcBef>
                <a:spcPts val="0"/>
              </a:spcBef>
              <a:spcAft>
                <a:spcPts val="1000"/>
              </a:spcAft>
              <a:buNone/>
            </a:pPr>
            <a:r>
              <a:rPr lang="en-AU" i="1" u="none" strike="noStrike" dirty="0">
                <a:effectLst/>
                <a:latin typeface="Arial" panose="020B0604020202020204" pitchFamily="34" charset="0"/>
                <a:cs typeface="Arial" panose="020B0604020202020204" pitchFamily="34" charset="0"/>
              </a:rPr>
              <a:t>(</a:t>
            </a:r>
            <a:r>
              <a:rPr lang="en-AU" i="1" u="none" strike="noStrike" dirty="0" err="1">
                <a:effectLst/>
                <a:latin typeface="Arial" panose="020B0604020202020204" pitchFamily="34" charset="0"/>
                <a:cs typeface="Arial" panose="020B0604020202020204" pitchFamily="34" charset="0"/>
              </a:rPr>
              <a:t>bạn</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cần</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đổi</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tựa</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đề</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cho</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thích</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hợp</a:t>
            </a:r>
            <a:r>
              <a:rPr lang="en-AU" i="1" u="none" strike="noStrike" dirty="0">
                <a:effectLst/>
                <a:latin typeface="Arial" panose="020B0604020202020204" pitchFamily="34" charset="0"/>
                <a:cs typeface="Arial" panose="020B0604020202020204" pitchFamily="34" charset="0"/>
              </a:rPr>
              <a:t>/</a:t>
            </a:r>
            <a:r>
              <a:rPr lang="en-AU" i="1" u="none" strike="noStrike" dirty="0" err="1">
                <a:effectLst/>
                <a:latin typeface="Arial" panose="020B0604020202020204" pitchFamily="34" charset="0"/>
                <a:cs typeface="Arial" panose="020B0604020202020204" pitchFamily="34" charset="0"/>
              </a:rPr>
              <a:t>liên</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quan</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hơn</a:t>
            </a:r>
            <a:r>
              <a:rPr lang="en-AU" i="1" u="none" strike="noStrike" dirty="0">
                <a:effectLst/>
                <a:latin typeface="Arial" panose="020B0604020202020204" pitchFamily="34" charset="0"/>
                <a:cs typeface="Arial" panose="020B0604020202020204" pitchFamily="34" charset="0"/>
              </a:rPr>
              <a:t>)</a:t>
            </a:r>
            <a:r>
              <a:rPr lang="vi-VN" i="1" dirty="0">
                <a:latin typeface="Arial" panose="020B0604020202020204" pitchFamily="34" charset="0"/>
                <a:cs typeface="Arial" panose="020B0604020202020204" pitchFamily="34" charset="0"/>
              </a:rPr>
              <a:t> </a:t>
            </a:r>
          </a:p>
          <a:p>
            <a:pPr>
              <a:lnSpc>
                <a:spcPts val="2200"/>
              </a:lnSpc>
              <a:spcBef>
                <a:spcPts val="0"/>
              </a:spcBef>
              <a:spcAft>
                <a:spcPts val="1000"/>
              </a:spcAft>
            </a:pPr>
            <a:endParaRPr lang="en-AU" dirty="0"/>
          </a:p>
          <a:p>
            <a:pPr marL="0" indent="0" rtl="0" eaLnBrk="1" latinLnBrk="0" hangingPunct="1">
              <a:lnSpc>
                <a:spcPts val="2200"/>
              </a:lnSpc>
              <a:spcBef>
                <a:spcPts val="0"/>
              </a:spcBef>
              <a:spcAft>
                <a:spcPts val="1000"/>
              </a:spcAft>
              <a:buNone/>
            </a:pPr>
            <a:r>
              <a:rPr lang="vi-VN" sz="1800" b="1" dirty="0">
                <a:solidFill>
                  <a:schemeClr val="tx1">
                    <a:lumMod val="50000"/>
                    <a:lumOff val="50000"/>
                  </a:schemeClr>
                </a:solidFill>
              </a:rPr>
              <a:t>Ở trang trình bày này, hãy giải thích:</a:t>
            </a:r>
          </a:p>
          <a:p>
            <a:pPr rtl="0" eaLnBrk="1" latinLnBrk="0" hangingPunct="1">
              <a:lnSpc>
                <a:spcPts val="2200"/>
              </a:lnSpc>
              <a:spcBef>
                <a:spcPts val="0"/>
              </a:spcBef>
              <a:spcAft>
                <a:spcPts val="1000"/>
              </a:spcAft>
            </a:pPr>
            <a:r>
              <a:rPr lang="en-AU" sz="1800" dirty="0">
                <a:solidFill>
                  <a:schemeClr val="tx1">
                    <a:lumMod val="50000"/>
                    <a:lumOff val="50000"/>
                  </a:schemeClr>
                </a:solidFill>
                <a:latin typeface="Arial"/>
                <a:ea typeface="+mn-ea"/>
                <a:cs typeface="+mn-cs"/>
              </a:rPr>
              <a:t>Ai </a:t>
            </a:r>
            <a:r>
              <a:rPr lang="en-AU" sz="1800" dirty="0" err="1">
                <a:solidFill>
                  <a:schemeClr val="tx1">
                    <a:lumMod val="50000"/>
                    <a:lumOff val="50000"/>
                  </a:schemeClr>
                </a:solidFill>
                <a:latin typeface="Arial"/>
                <a:ea typeface="+mn-ea"/>
                <a:cs typeface="+mn-cs"/>
              </a:rPr>
              <a:t>khác</a:t>
            </a:r>
            <a:r>
              <a:rPr lang="en-AU" sz="1800" dirty="0">
                <a:solidFill>
                  <a:schemeClr val="tx1">
                    <a:lumMod val="50000"/>
                    <a:lumOff val="50000"/>
                  </a:schemeClr>
                </a:solidFill>
                <a:latin typeface="Arial"/>
                <a:ea typeface="+mn-ea"/>
                <a:cs typeface="+mn-cs"/>
              </a:rPr>
              <a:t> </a:t>
            </a:r>
            <a:r>
              <a:rPr lang="vi-VN" sz="1800" dirty="0">
                <a:solidFill>
                  <a:schemeClr val="tx1">
                    <a:lumMod val="50000"/>
                    <a:lumOff val="50000"/>
                  </a:schemeClr>
                </a:solidFill>
                <a:latin typeface="Arial"/>
                <a:ea typeface="+mn-ea"/>
                <a:cs typeface="+mn-cs"/>
              </a:rPr>
              <a:t>cũng đang giải quyết vấn đề này cho người dùng cuối (tức là đối thủ cạnh tranh chính của bạn) và họ đang hoạt động như thế nào.</a:t>
            </a:r>
          </a:p>
          <a:p>
            <a:pPr rtl="0" eaLnBrk="1" latinLnBrk="0" hangingPunct="1">
              <a:lnSpc>
                <a:spcPts val="2200"/>
              </a:lnSpc>
              <a:spcBef>
                <a:spcPts val="0"/>
              </a:spcBef>
              <a:spcAft>
                <a:spcPts val="1000"/>
              </a:spcAft>
            </a:pPr>
            <a:r>
              <a:rPr lang="vi-VN" sz="1800" dirty="0">
                <a:solidFill>
                  <a:schemeClr val="tx1">
                    <a:lumMod val="50000"/>
                    <a:lumOff val="50000"/>
                  </a:schemeClr>
                </a:solidFill>
                <a:latin typeface="Arial"/>
                <a:ea typeface="+mn-ea"/>
                <a:cs typeface="+mn-cs"/>
              </a:rPr>
              <a:t>Tại sao giải pháp công nghệ của bạn lại hiệu quả hơn đối thủ cạnh tranh và điều gì khiến bạn trở nên khác biệt (thể hiện yếu tố</a:t>
            </a:r>
            <a:r>
              <a:rPr lang="en-AU" sz="1800" dirty="0">
                <a:solidFill>
                  <a:schemeClr val="tx1">
                    <a:lumMod val="50000"/>
                    <a:lumOff val="50000"/>
                  </a:schemeClr>
                </a:solidFill>
                <a:latin typeface="Arial"/>
                <a:ea typeface="+mn-ea"/>
                <a:cs typeface="+mn-cs"/>
              </a:rPr>
              <a:t> </a:t>
            </a:r>
            <a:r>
              <a:rPr lang="en-AU" sz="1800" dirty="0" err="1">
                <a:solidFill>
                  <a:schemeClr val="tx1">
                    <a:lumMod val="50000"/>
                    <a:lumOff val="50000"/>
                  </a:schemeClr>
                </a:solidFill>
                <a:latin typeface="Arial"/>
                <a:ea typeface="+mn-ea"/>
                <a:cs typeface="+mn-cs"/>
              </a:rPr>
              <a:t>mới</a:t>
            </a:r>
            <a:r>
              <a:rPr lang="en-AU" sz="1800" dirty="0">
                <a:solidFill>
                  <a:schemeClr val="tx1">
                    <a:lumMod val="50000"/>
                    <a:lumOff val="50000"/>
                  </a:schemeClr>
                </a:solidFill>
                <a:latin typeface="Arial"/>
                <a:ea typeface="+mn-ea"/>
                <a:cs typeface="+mn-cs"/>
              </a:rPr>
              <a:t> lạ, </a:t>
            </a:r>
            <a:r>
              <a:rPr lang="en-AU" sz="1800" dirty="0" err="1">
                <a:solidFill>
                  <a:schemeClr val="tx1">
                    <a:lumMod val="50000"/>
                    <a:lumOff val="50000"/>
                  </a:schemeClr>
                </a:solidFill>
                <a:latin typeface="Arial"/>
                <a:ea typeface="+mn-ea"/>
                <a:cs typeface="+mn-cs"/>
              </a:rPr>
              <a:t>độc</a:t>
            </a:r>
            <a:r>
              <a:rPr lang="en-AU" sz="1800" dirty="0">
                <a:solidFill>
                  <a:schemeClr val="tx1">
                    <a:lumMod val="50000"/>
                    <a:lumOff val="50000"/>
                  </a:schemeClr>
                </a:solidFill>
                <a:latin typeface="Arial"/>
                <a:ea typeface="+mn-ea"/>
                <a:cs typeface="+mn-cs"/>
              </a:rPr>
              <a:t> </a:t>
            </a:r>
            <a:r>
              <a:rPr lang="en-AU" sz="1800" dirty="0" err="1">
                <a:solidFill>
                  <a:schemeClr val="tx1">
                    <a:lumMod val="50000"/>
                    <a:lumOff val="50000"/>
                  </a:schemeClr>
                </a:solidFill>
                <a:latin typeface="Arial"/>
                <a:ea typeface="+mn-ea"/>
                <a:cs typeface="+mn-cs"/>
              </a:rPr>
              <a:t>đáo</a:t>
            </a:r>
            <a:r>
              <a:rPr lang="en-AU" sz="1800" dirty="0">
                <a:solidFill>
                  <a:schemeClr val="tx1">
                    <a:lumMod val="50000"/>
                    <a:lumOff val="50000"/>
                  </a:schemeClr>
                </a:solidFill>
                <a:latin typeface="Arial"/>
                <a:ea typeface="+mn-ea"/>
                <a:cs typeface="+mn-cs"/>
              </a:rPr>
              <a:t>,</a:t>
            </a:r>
            <a:r>
              <a:rPr lang="vi-VN" sz="1800" dirty="0">
                <a:solidFill>
                  <a:schemeClr val="tx1">
                    <a:lumMod val="50000"/>
                    <a:lumOff val="50000"/>
                  </a:schemeClr>
                </a:solidFill>
                <a:latin typeface="Arial"/>
                <a:ea typeface="+mn-ea"/>
                <a:cs typeface="+mn-cs"/>
              </a:rPr>
              <a:t> “tuyệt vời</a:t>
            </a:r>
            <a:r>
              <a:rPr lang="en-AU" sz="1800" dirty="0">
                <a:solidFill>
                  <a:schemeClr val="tx1">
                    <a:lumMod val="50000"/>
                    <a:lumOff val="50000"/>
                  </a:schemeClr>
                </a:solidFill>
                <a:latin typeface="Arial"/>
                <a:ea typeface="+mn-ea"/>
                <a:cs typeface="+mn-cs"/>
              </a:rPr>
              <a:t>!</a:t>
            </a:r>
            <a:r>
              <a:rPr lang="vi-VN" sz="1800" dirty="0">
                <a:solidFill>
                  <a:schemeClr val="tx1">
                    <a:lumMod val="50000"/>
                    <a:lumOff val="50000"/>
                  </a:schemeClr>
                </a:solidFill>
                <a:latin typeface="Arial"/>
                <a:ea typeface="+mn-ea"/>
                <a:cs typeface="+mn-cs"/>
              </a:rPr>
              <a:t>” của bạn).</a:t>
            </a:r>
          </a:p>
          <a:p>
            <a:pPr rtl="0" eaLnBrk="1" latinLnBrk="0" hangingPunct="1">
              <a:lnSpc>
                <a:spcPts val="2200"/>
              </a:lnSpc>
              <a:spcBef>
                <a:spcPts val="0"/>
              </a:spcBef>
              <a:spcAft>
                <a:spcPts val="1000"/>
              </a:spcAft>
            </a:pPr>
            <a:endParaRPr lang="en-AU" dirty="0">
              <a:effectLst/>
            </a:endParaRPr>
          </a:p>
          <a:p>
            <a:pPr marL="0" indent="0" rtl="0" eaLnBrk="1" latinLnBrk="0" hangingPunct="1">
              <a:lnSpc>
                <a:spcPts val="2200"/>
              </a:lnSpc>
              <a:spcBef>
                <a:spcPts val="0"/>
              </a:spcBef>
              <a:spcAft>
                <a:spcPts val="1000"/>
              </a:spcAft>
              <a:buNone/>
            </a:pPr>
            <a:r>
              <a:rPr lang="vi-VN" sz="1800" b="1" dirty="0">
                <a:solidFill>
                  <a:schemeClr val="tx1">
                    <a:lumMod val="50000"/>
                    <a:lumOff val="50000"/>
                  </a:schemeClr>
                </a:solidFill>
              </a:rPr>
              <a:t>Lưu ý:</a:t>
            </a:r>
          </a:p>
          <a:p>
            <a:pPr rtl="0" eaLnBrk="1" latinLnBrk="0" hangingPunct="1">
              <a:lnSpc>
                <a:spcPts val="2200"/>
              </a:lnSpc>
              <a:spcBef>
                <a:spcPts val="0"/>
              </a:spcBef>
              <a:spcAft>
                <a:spcPts val="1000"/>
              </a:spcAft>
            </a:pPr>
            <a:r>
              <a:rPr lang="vi-VN" sz="1800" i="1" dirty="0">
                <a:solidFill>
                  <a:schemeClr val="tx1">
                    <a:lumMod val="50000"/>
                    <a:lumOff val="50000"/>
                  </a:schemeClr>
                </a:solidFill>
                <a:latin typeface="Arial"/>
                <a:ea typeface="+mn-ea"/>
                <a:cs typeface="+mn-cs"/>
              </a:rPr>
              <a:t>Trang trình bày này cho khách hàng thấy </a:t>
            </a:r>
            <a:r>
              <a:rPr lang="en-AU" i="1" dirty="0" err="1">
                <a:latin typeface="Arial"/>
              </a:rPr>
              <a:t>được</a:t>
            </a:r>
            <a:r>
              <a:rPr lang="vi-VN" sz="1800" i="1" dirty="0">
                <a:solidFill>
                  <a:schemeClr val="tx1">
                    <a:lumMod val="50000"/>
                    <a:lumOff val="50000"/>
                  </a:schemeClr>
                </a:solidFill>
                <a:latin typeface="Arial"/>
                <a:ea typeface="+mn-ea"/>
                <a:cs typeface="+mn-cs"/>
              </a:rPr>
              <a:t> một thị trường </a:t>
            </a:r>
            <a:r>
              <a:rPr lang="en-AU" sz="1800" i="1" dirty="0" err="1">
                <a:solidFill>
                  <a:schemeClr val="tx1">
                    <a:lumMod val="50000"/>
                    <a:lumOff val="50000"/>
                  </a:schemeClr>
                </a:solidFill>
                <a:latin typeface="Arial"/>
                <a:ea typeface="+mn-ea"/>
                <a:cs typeface="+mn-cs"/>
              </a:rPr>
              <a:t>dành</a:t>
            </a:r>
            <a:r>
              <a:rPr lang="en-AU" sz="1800" i="1" dirty="0">
                <a:solidFill>
                  <a:schemeClr val="tx1">
                    <a:lumMod val="50000"/>
                    <a:lumOff val="50000"/>
                  </a:schemeClr>
                </a:solidFill>
                <a:latin typeface="Arial"/>
                <a:ea typeface="+mn-ea"/>
                <a:cs typeface="+mn-cs"/>
              </a:rPr>
              <a:t> </a:t>
            </a:r>
            <a:r>
              <a:rPr lang="en-AU" sz="1800" i="1" dirty="0" err="1">
                <a:solidFill>
                  <a:schemeClr val="tx1">
                    <a:lumMod val="50000"/>
                    <a:lumOff val="50000"/>
                  </a:schemeClr>
                </a:solidFill>
                <a:latin typeface="Arial"/>
                <a:ea typeface="+mn-ea"/>
                <a:cs typeface="+mn-cs"/>
              </a:rPr>
              <a:t>cho</a:t>
            </a:r>
            <a:r>
              <a:rPr lang="en-AU" sz="1800" i="1" dirty="0">
                <a:solidFill>
                  <a:schemeClr val="tx1">
                    <a:lumMod val="50000"/>
                    <a:lumOff val="50000"/>
                  </a:schemeClr>
                </a:solidFill>
                <a:latin typeface="Arial"/>
                <a:ea typeface="+mn-ea"/>
                <a:cs typeface="+mn-cs"/>
              </a:rPr>
              <a:t> </a:t>
            </a:r>
            <a:r>
              <a:rPr lang="vi-VN" sz="1800" i="1" dirty="0">
                <a:solidFill>
                  <a:schemeClr val="tx1">
                    <a:lumMod val="50000"/>
                    <a:lumOff val="50000"/>
                  </a:schemeClr>
                </a:solidFill>
                <a:latin typeface="Arial"/>
                <a:ea typeface="+mn-ea"/>
                <a:cs typeface="+mn-cs"/>
              </a:rPr>
              <a:t>giải pháp công nghệ của bạn, nhưng bạn sở hữu giải pháp vượt trội hoặc khác biệt so với đối thủ cạnh tranh</a:t>
            </a:r>
            <a:r>
              <a:rPr lang="en-AU" sz="1800" i="1" dirty="0">
                <a:solidFill>
                  <a:schemeClr val="tx1">
                    <a:lumMod val="50000"/>
                    <a:lumOff val="50000"/>
                  </a:schemeClr>
                </a:solidFill>
                <a:latin typeface="Arial"/>
                <a:ea typeface="+mn-ea"/>
                <a:cs typeface="+mn-cs"/>
              </a:rPr>
              <a:t>.</a:t>
            </a:r>
            <a:r>
              <a:rPr lang="vi-VN" sz="1800" i="1" dirty="0">
                <a:solidFill>
                  <a:schemeClr val="tx1">
                    <a:lumMod val="50000"/>
                    <a:lumOff val="50000"/>
                  </a:schemeClr>
                </a:solidFill>
                <a:latin typeface="Arial"/>
                <a:ea typeface="+mn-ea"/>
                <a:cs typeface="+mn-cs"/>
              </a:rPr>
              <a:t> </a:t>
            </a:r>
            <a:r>
              <a:rPr lang="en-AU" i="1" dirty="0">
                <a:latin typeface="Arial"/>
              </a:rPr>
              <a:t>Đ</a:t>
            </a:r>
            <a:r>
              <a:rPr lang="vi-VN" sz="1800" i="1" dirty="0">
                <a:solidFill>
                  <a:schemeClr val="tx1">
                    <a:lumMod val="50000"/>
                    <a:lumOff val="50000"/>
                  </a:schemeClr>
                </a:solidFill>
                <a:latin typeface="Arial"/>
                <a:ea typeface="+mn-ea"/>
                <a:cs typeface="+mn-cs"/>
              </a:rPr>
              <a:t>iều này sẽ giúp khách hàng </a:t>
            </a:r>
            <a:r>
              <a:rPr lang="en-AU" sz="1800" i="1" dirty="0" err="1">
                <a:solidFill>
                  <a:schemeClr val="tx1">
                    <a:lumMod val="50000"/>
                    <a:lumOff val="50000"/>
                  </a:schemeClr>
                </a:solidFill>
                <a:latin typeface="Arial"/>
                <a:ea typeface="+mn-ea"/>
                <a:cs typeface="+mn-cs"/>
              </a:rPr>
              <a:t>cảm</a:t>
            </a:r>
            <a:r>
              <a:rPr lang="en-AU" sz="1800" i="1" dirty="0">
                <a:solidFill>
                  <a:schemeClr val="tx1">
                    <a:lumMod val="50000"/>
                    <a:lumOff val="50000"/>
                  </a:schemeClr>
                </a:solidFill>
                <a:latin typeface="Arial"/>
                <a:ea typeface="+mn-ea"/>
                <a:cs typeface="+mn-cs"/>
              </a:rPr>
              <a:t> </a:t>
            </a:r>
            <a:r>
              <a:rPr lang="en-AU" sz="1800" i="1" dirty="0" err="1">
                <a:solidFill>
                  <a:schemeClr val="tx1">
                    <a:lumMod val="50000"/>
                    <a:lumOff val="50000"/>
                  </a:schemeClr>
                </a:solidFill>
                <a:latin typeface="Arial"/>
                <a:ea typeface="+mn-ea"/>
                <a:cs typeface="+mn-cs"/>
              </a:rPr>
              <a:t>nhận</a:t>
            </a:r>
            <a:r>
              <a:rPr lang="en-AU" sz="1800" i="1" dirty="0">
                <a:solidFill>
                  <a:schemeClr val="tx1">
                    <a:lumMod val="50000"/>
                    <a:lumOff val="50000"/>
                  </a:schemeClr>
                </a:solidFill>
                <a:latin typeface="Arial"/>
                <a:ea typeface="+mn-ea"/>
                <a:cs typeface="+mn-cs"/>
              </a:rPr>
              <a:t> </a:t>
            </a:r>
            <a:r>
              <a:rPr lang="en-AU" sz="1800" i="1" dirty="0" err="1">
                <a:solidFill>
                  <a:schemeClr val="tx1">
                    <a:lumMod val="50000"/>
                    <a:lumOff val="50000"/>
                  </a:schemeClr>
                </a:solidFill>
                <a:latin typeface="Arial"/>
                <a:ea typeface="+mn-ea"/>
                <a:cs typeface="+mn-cs"/>
              </a:rPr>
              <a:t>được</a:t>
            </a:r>
            <a:r>
              <a:rPr lang="en-AU" sz="1800" i="1" dirty="0">
                <a:solidFill>
                  <a:schemeClr val="tx1">
                    <a:lumMod val="50000"/>
                    <a:lumOff val="50000"/>
                  </a:schemeClr>
                </a:solidFill>
                <a:latin typeface="Arial"/>
                <a:ea typeface="+mn-ea"/>
                <a:cs typeface="+mn-cs"/>
              </a:rPr>
              <a:t> </a:t>
            </a:r>
            <a:r>
              <a:rPr lang="en-AU" sz="1800" i="1" dirty="0" err="1">
                <a:solidFill>
                  <a:schemeClr val="tx1">
                    <a:lumMod val="50000"/>
                    <a:lumOff val="50000"/>
                  </a:schemeClr>
                </a:solidFill>
                <a:latin typeface="Arial"/>
                <a:ea typeface="+mn-ea"/>
                <a:cs typeface="+mn-cs"/>
              </a:rPr>
              <a:t>ho</a:t>
            </a:r>
            <a:r>
              <a:rPr lang="en-AU" sz="1800" i="1" dirty="0">
                <a:solidFill>
                  <a:schemeClr val="tx1">
                    <a:lumMod val="50000"/>
                    <a:lumOff val="50000"/>
                  </a:schemeClr>
                </a:solidFill>
                <a:latin typeface="Arial"/>
                <a:ea typeface="+mn-ea"/>
                <a:cs typeface="+mn-cs"/>
              </a:rPr>
              <a:t>̣ sẽ </a:t>
            </a:r>
            <a:r>
              <a:rPr lang="vi-VN" sz="1800" i="1" dirty="0">
                <a:solidFill>
                  <a:schemeClr val="tx1">
                    <a:lumMod val="50000"/>
                    <a:lumOff val="50000"/>
                  </a:schemeClr>
                </a:solidFill>
                <a:latin typeface="Arial"/>
                <a:ea typeface="+mn-ea"/>
                <a:cs typeface="+mn-cs"/>
              </a:rPr>
              <a:t>kiếm</a:t>
            </a:r>
            <a:r>
              <a:rPr lang="en-AU" sz="1800" i="1" dirty="0">
                <a:solidFill>
                  <a:schemeClr val="tx1">
                    <a:lumMod val="50000"/>
                    <a:lumOff val="50000"/>
                  </a:schemeClr>
                </a:solidFill>
                <a:latin typeface="Arial"/>
                <a:ea typeface="+mn-ea"/>
                <a:cs typeface="+mn-cs"/>
              </a:rPr>
              <a:t> </a:t>
            </a:r>
            <a:r>
              <a:rPr lang="en-AU" sz="1800" i="1" dirty="0" err="1">
                <a:solidFill>
                  <a:schemeClr val="tx1">
                    <a:lumMod val="50000"/>
                    <a:lumOff val="50000"/>
                  </a:schemeClr>
                </a:solidFill>
                <a:latin typeface="Arial"/>
                <a:ea typeface="+mn-ea"/>
                <a:cs typeface="+mn-cs"/>
              </a:rPr>
              <a:t>được</a:t>
            </a:r>
            <a:r>
              <a:rPr lang="vi-VN" sz="1800" i="1" dirty="0">
                <a:solidFill>
                  <a:schemeClr val="tx1">
                    <a:lumMod val="50000"/>
                    <a:lumOff val="50000"/>
                  </a:schemeClr>
                </a:solidFill>
                <a:latin typeface="Arial"/>
                <a:ea typeface="+mn-ea"/>
                <a:cs typeface="+mn-cs"/>
              </a:rPr>
              <a:t> tiền hoặc tạo ra tác động</a:t>
            </a:r>
            <a:r>
              <a:rPr lang="en-AU" sz="1800" i="1" dirty="0">
                <a:solidFill>
                  <a:schemeClr val="tx1">
                    <a:lumMod val="50000"/>
                    <a:lumOff val="50000"/>
                  </a:schemeClr>
                </a:solidFill>
                <a:latin typeface="Arial"/>
                <a:ea typeface="+mn-ea"/>
                <a:cs typeface="+mn-cs"/>
              </a:rPr>
              <a:t> </a:t>
            </a:r>
            <a:r>
              <a:rPr lang="en-AU" sz="1800" i="1" dirty="0" err="1">
                <a:solidFill>
                  <a:schemeClr val="tx1">
                    <a:lumMod val="50000"/>
                    <a:lumOff val="50000"/>
                  </a:schemeClr>
                </a:solidFill>
                <a:latin typeface="Arial"/>
                <a:ea typeface="+mn-ea"/>
                <a:cs typeface="+mn-cs"/>
              </a:rPr>
              <a:t>tích</a:t>
            </a:r>
            <a:r>
              <a:rPr lang="en-AU" sz="1800" i="1" dirty="0">
                <a:solidFill>
                  <a:schemeClr val="tx1">
                    <a:lumMod val="50000"/>
                    <a:lumOff val="50000"/>
                  </a:schemeClr>
                </a:solidFill>
                <a:latin typeface="Arial"/>
                <a:ea typeface="+mn-ea"/>
                <a:cs typeface="+mn-cs"/>
              </a:rPr>
              <a:t> </a:t>
            </a:r>
            <a:r>
              <a:rPr lang="en-AU" sz="1800" i="1" dirty="0" err="1">
                <a:solidFill>
                  <a:schemeClr val="tx1">
                    <a:lumMod val="50000"/>
                    <a:lumOff val="50000"/>
                  </a:schemeClr>
                </a:solidFill>
                <a:latin typeface="Arial"/>
                <a:ea typeface="+mn-ea"/>
                <a:cs typeface="+mn-cs"/>
              </a:rPr>
              <a:t>cực</a:t>
            </a:r>
            <a:r>
              <a:rPr lang="vi-VN" sz="1800" i="1" dirty="0">
                <a:solidFill>
                  <a:schemeClr val="tx1">
                    <a:lumMod val="50000"/>
                    <a:lumOff val="50000"/>
                  </a:schemeClr>
                </a:solidFill>
                <a:latin typeface="Arial"/>
                <a:ea typeface="+mn-ea"/>
                <a:cs typeface="+mn-cs"/>
              </a:rPr>
              <a:t> đến xã hội/môi trường.</a:t>
            </a:r>
          </a:p>
          <a:p>
            <a:pPr>
              <a:lnSpc>
                <a:spcPts val="2200"/>
              </a:lnSpc>
              <a:spcBef>
                <a:spcPts val="0"/>
              </a:spcBef>
              <a:spcAft>
                <a:spcPts val="1000"/>
              </a:spcAft>
            </a:pPr>
            <a:endParaRPr lang="en-US" dirty="0"/>
          </a:p>
        </p:txBody>
      </p:sp>
    </p:spTree>
    <p:extLst>
      <p:ext uri="{BB962C8B-B14F-4D97-AF65-F5344CB8AC3E}">
        <p14:creationId xmlns:p14="http://schemas.microsoft.com/office/powerpoint/2010/main" val="28823519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285</TotalTime>
  <Words>1522</Words>
  <Application>Microsoft Macintosh PowerPoint</Application>
  <PresentationFormat>A4 Paper (210x297 mm)</PresentationFormat>
  <Paragraphs>85</Paragraphs>
  <Slides>11</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PowerPoint Presentation</vt:lpstr>
      <vt:lpstr>Tiêu đề của Thuyết trình nhanh</vt:lpstr>
      <vt:lpstr>2. Mô tả vấn đề mà  bạn đang giải quyết </vt:lpstr>
      <vt:lpstr>3. Mô tả giải pháp mà  bạn sẽ cung cấp </vt:lpstr>
      <vt:lpstr>4. Mô tả về cơ hội thị trường </vt:lpstr>
      <vt:lpstr>5. Mô tả giải pháp công nghệ  của bạn (sản phẩm) </vt:lpstr>
      <vt:lpstr>6. Giải thích về hiện trạng và thành quả đạt được cho đến nay </vt:lpstr>
      <vt:lpstr>7. Giới thiệu nhóm của bạn </vt:lpstr>
      <vt:lpstr>8. Nêu bật điểm khác biệt  ("yếu tố thu hút") </vt:lpstr>
      <vt:lpstr>9. “Lời kêu gọi hành động” mà bạn hướng tới đối tượng mục tiêu là gì? </vt:lpstr>
      <vt:lpstr>10. Lời cảm ơn </vt:lpstr>
    </vt:vector>
  </TitlesOfParts>
  <Company>Red Cloud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Donna Chapman</dc:creator>
  <cp:lastModifiedBy>ERIN LEWIS</cp:lastModifiedBy>
  <cp:revision>33</cp:revision>
  <dcterms:created xsi:type="dcterms:W3CDTF">2021-10-15T13:52:35Z</dcterms:created>
  <dcterms:modified xsi:type="dcterms:W3CDTF">2022-10-17T02:47:36Z</dcterms:modified>
</cp:coreProperties>
</file>