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2"/>
  </p:notesMasterIdLst>
  <p:sldIdLst>
    <p:sldId id="267" r:id="rId6"/>
    <p:sldId id="257" r:id="rId7"/>
    <p:sldId id="268" r:id="rId8"/>
    <p:sldId id="269" r:id="rId9"/>
    <p:sldId id="270" r:id="rId10"/>
    <p:sldId id="265" r:id="rId1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3C7E17-BB6B-4931-B526-B2C86BB9D194}" v="15" dt="2022-01-25T01:38:01.522"/>
    <p1510:client id="{91EBB679-C8EF-4796-A5C3-51F3DC1847D0}" v="12" dt="2022-01-25T01:41:45.555"/>
    <p1510:client id="{CF3EA444-BEC4-4F86-B74F-5D1C3EA8F7A1}" v="6" dt="2022-01-25T01:23:30.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p:cViewPr varScale="1">
        <p:scale>
          <a:sx n="121" d="100"/>
          <a:sy n="121" d="100"/>
        </p:scale>
        <p:origin x="608" y="176"/>
      </p:cViewPr>
      <p:guideLst>
        <p:guide orient="horz" pos="2160"/>
        <p:guide pos="312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AF60B6-8B7A-744A-AD9D-AB89A2ADF43F}" type="datetimeFigureOut">
              <a:rPr lang="en-US" smtClean="0"/>
              <a:t>10/17/22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6A8787-DD61-6E46-8634-0990E234FFD6}" type="slidenum">
              <a:rPr lang="en-US" smtClean="0"/>
              <a:t>‹#›</a:t>
            </a:fld>
            <a:endParaRPr lang="en-US"/>
          </a:p>
        </p:txBody>
      </p:sp>
    </p:spTree>
    <p:extLst>
      <p:ext uri="{BB962C8B-B14F-4D97-AF65-F5344CB8AC3E}">
        <p14:creationId xmlns:p14="http://schemas.microsoft.com/office/powerpoint/2010/main" val="9890820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6A8787-DD61-6E46-8634-0990E234FFD6}" type="slidenum">
              <a:rPr lang="en-US" smtClean="0"/>
              <a:t>2</a:t>
            </a:fld>
            <a:endParaRPr lang="en-US"/>
          </a:p>
        </p:txBody>
      </p:sp>
    </p:spTree>
    <p:extLst>
      <p:ext uri="{BB962C8B-B14F-4D97-AF65-F5344CB8AC3E}">
        <p14:creationId xmlns:p14="http://schemas.microsoft.com/office/powerpoint/2010/main" val="721703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74412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32515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37288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23909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E1906A70-EED0-8347-B681-E0BC4B3602E3}" type="datetimeFigureOut">
              <a:rPr lang="en-US" smtClean="0"/>
              <a:t>10/17/22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34570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E1906A70-EED0-8347-B681-E0BC4B3602E3}"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259193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E1906A70-EED0-8347-B681-E0BC4B3602E3}" type="datetimeFigureOut">
              <a:rPr lang="en-US" smtClean="0"/>
              <a:t>10/17/22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193576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E1906A70-EED0-8347-B681-E0BC4B3602E3}" type="datetimeFigureOut">
              <a:rPr lang="en-US" smtClean="0"/>
              <a:t>10/17/22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127790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06A70-EED0-8347-B681-E0BC4B3602E3}" type="datetimeFigureOut">
              <a:rPr lang="en-US" smtClean="0"/>
              <a:t>10/17/22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60494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E1906A70-EED0-8347-B681-E0BC4B3602E3}"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925335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E1906A70-EED0-8347-B681-E0BC4B3602E3}" type="datetimeFigureOut">
              <a:rPr lang="en-US" smtClean="0"/>
              <a:t>10/17/22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B1E89-A0C3-344A-B732-D8F5A06DBDAD}" type="slidenum">
              <a:rPr lang="en-US" smtClean="0"/>
              <a:t>‹#›</a:t>
            </a:fld>
            <a:endParaRPr lang="en-US"/>
          </a:p>
        </p:txBody>
      </p:sp>
    </p:spTree>
    <p:extLst>
      <p:ext uri="{BB962C8B-B14F-4D97-AF65-F5344CB8AC3E}">
        <p14:creationId xmlns:p14="http://schemas.microsoft.com/office/powerpoint/2010/main" val="35804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906000" cy="1462689"/>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95300" y="1"/>
            <a:ext cx="8915400" cy="1462687"/>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95300" y="1804276"/>
            <a:ext cx="8915400" cy="4321890"/>
          </a:xfrm>
          <a:prstGeom prst="rect">
            <a:avLst/>
          </a:prstGeom>
        </p:spPr>
        <p:txBody>
          <a:bodyPr vert="horz" lIns="91440" tIns="45720" rIns="91440" bIns="45720" rtlCol="0">
            <a:normAutofit/>
          </a:bodyPr>
          <a:lstStyle/>
          <a:p>
            <a:pPr lvl="0"/>
            <a:r>
              <a:rPr lang="en-AU"/>
              <a:t>Click to edit Master text styles</a:t>
            </a:r>
          </a:p>
          <a:p>
            <a:pPr lvl="1"/>
            <a:r>
              <a:rPr lang="en-AU"/>
              <a:t>Second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06A70-EED0-8347-B681-E0BC4B3602E3}" type="datetimeFigureOut">
              <a:rPr lang="en-US" smtClean="0"/>
              <a:t>10/17/22</a:t>
            </a:fld>
            <a:endParaRPr lang="en-US"/>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B1E89-A0C3-344A-B732-D8F5A06DBDAD}" type="slidenum">
              <a:rPr lang="en-US" smtClean="0"/>
              <a:t>‹#›</a:t>
            </a:fld>
            <a:endParaRPr lang="en-US"/>
          </a:p>
        </p:txBody>
      </p:sp>
    </p:spTree>
    <p:extLst>
      <p:ext uri="{BB962C8B-B14F-4D97-AF65-F5344CB8AC3E}">
        <p14:creationId xmlns:p14="http://schemas.microsoft.com/office/powerpoint/2010/main" val="3912033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lnSpc>
          <a:spcPts val="3600"/>
        </a:lnSpc>
        <a:spcBef>
          <a:spcPct val="0"/>
        </a:spcBef>
        <a:buNone/>
        <a:defRPr sz="3600" b="1" kern="1200">
          <a:solidFill>
            <a:schemeClr val="bg1"/>
          </a:solidFill>
          <a:latin typeface="+mj-lt"/>
          <a:ea typeface="+mj-ea"/>
          <a:cs typeface="+mj-cs"/>
        </a:defRPr>
      </a:lvl1pPr>
    </p:titleStyle>
    <p:bodyStyle>
      <a:lvl1pPr marL="342900" indent="-342900" algn="l" defTabSz="457200" rtl="0" eaLnBrk="1" latinLnBrk="0" hangingPunct="1">
        <a:lnSpc>
          <a:spcPts val="2200"/>
        </a:lnSpc>
        <a:spcBef>
          <a:spcPts val="0"/>
        </a:spcBef>
        <a:spcAft>
          <a:spcPts val="1000"/>
        </a:spcAft>
        <a:buFont typeface="Arial"/>
        <a:buChar char="•"/>
        <a:defRPr sz="1800" kern="1200">
          <a:solidFill>
            <a:schemeClr val="tx1">
              <a:lumMod val="50000"/>
              <a:lumOff val="50000"/>
            </a:schemeClr>
          </a:solidFill>
          <a:latin typeface="+mn-lt"/>
          <a:ea typeface="+mn-ea"/>
          <a:cs typeface="+mn-cs"/>
        </a:defRPr>
      </a:lvl1pPr>
      <a:lvl2pPr marL="742950" indent="-285750" algn="l" defTabSz="457200" rtl="0" eaLnBrk="1" latinLnBrk="0" hangingPunct="1">
        <a:lnSpc>
          <a:spcPts val="2200"/>
        </a:lnSpc>
        <a:spcBef>
          <a:spcPts val="0"/>
        </a:spcBef>
        <a:spcAft>
          <a:spcPts val="1000"/>
        </a:spcAft>
        <a:buFont typeface="Arial"/>
        <a:buChar char="–"/>
        <a:defRPr sz="1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FDF4FA7-C84C-D44D-9538-5365494B4DED}"/>
              </a:ext>
            </a:extLst>
          </p:cNvPr>
          <p:cNvPicPr>
            <a:picLocks noChangeAspect="1"/>
          </p:cNvPicPr>
          <p:nvPr/>
        </p:nvPicPr>
        <p:blipFill>
          <a:blip r:embed="rId2"/>
          <a:stretch>
            <a:fillRect/>
          </a:stretch>
        </p:blipFill>
        <p:spPr>
          <a:xfrm>
            <a:off x="-16626" y="-1"/>
            <a:ext cx="9922625" cy="6879167"/>
          </a:xfrm>
          <a:prstGeom prst="rect">
            <a:avLst/>
          </a:prstGeom>
        </p:spPr>
      </p:pic>
    </p:spTree>
    <p:extLst>
      <p:ext uri="{BB962C8B-B14F-4D97-AF65-F5344CB8AC3E}">
        <p14:creationId xmlns:p14="http://schemas.microsoft.com/office/powerpoint/2010/main" val="307076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906000" cy="68580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5300" y="694785"/>
            <a:ext cx="8915400" cy="2192821"/>
          </a:xfrm>
        </p:spPr>
        <p:txBody>
          <a:bodyPr>
            <a:noAutofit/>
          </a:bodyPr>
          <a:lstStyle/>
          <a:p>
            <a:pPr>
              <a:lnSpc>
                <a:spcPts val="5800"/>
              </a:lnSpc>
            </a:pPr>
            <a:r>
              <a:rPr lang="vi-VN" sz="5400"/>
              <a:t>Tiêu đề của thuyết trình</a:t>
            </a:r>
            <a:r>
              <a:rPr lang="en-AU" sz="5400"/>
              <a:t> </a:t>
            </a:r>
            <a:r>
              <a:rPr lang="en-AU" sz="5400" err="1"/>
              <a:t>nhanh</a:t>
            </a:r>
            <a:endParaRPr lang="vi-VN" sz="5400"/>
          </a:p>
        </p:txBody>
      </p:sp>
      <p:sp>
        <p:nvSpPr>
          <p:cNvPr id="3" name="Content Placeholder 2"/>
          <p:cNvSpPr>
            <a:spLocks noGrp="1"/>
          </p:cNvSpPr>
          <p:nvPr>
            <p:ph idx="1"/>
          </p:nvPr>
        </p:nvSpPr>
        <p:spPr>
          <a:xfrm>
            <a:off x="390759" y="3324335"/>
            <a:ext cx="9182825" cy="3416973"/>
          </a:xfrm>
        </p:spPr>
        <p:txBody>
          <a:bodyPr/>
          <a:lstStyle/>
          <a:p>
            <a:pPr marL="0" indent="0" algn="ctr">
              <a:buNone/>
            </a:pPr>
            <a:r>
              <a:rPr lang="vi-VN" sz="2100" dirty="0">
                <a:solidFill>
                  <a:schemeClr val="bg1"/>
                </a:solidFill>
              </a:rPr>
              <a:t>Bao gồm </a:t>
            </a:r>
            <a:r>
              <a:rPr lang="en-AU" sz="2100" dirty="0">
                <a:solidFill>
                  <a:schemeClr val="bg1"/>
                </a:solidFill>
              </a:rPr>
              <a:t>logo</a:t>
            </a:r>
            <a:r>
              <a:rPr lang="vi-VN" sz="2100" dirty="0">
                <a:solidFill>
                  <a:schemeClr val="bg1"/>
                </a:solidFill>
              </a:rPr>
              <a:t>, tên và chức danh của bạn cùng thông tin liên hệ ở đây.</a:t>
            </a:r>
          </a:p>
          <a:p>
            <a:endParaRPr lang="en-US" dirty="0">
              <a:solidFill>
                <a:schemeClr val="bg1"/>
              </a:solidFill>
            </a:endParaRPr>
          </a:p>
          <a:p>
            <a:pPr marL="0" indent="0">
              <a:buNone/>
            </a:pPr>
            <a:r>
              <a:rPr lang="vi-VN" b="1" dirty="0">
                <a:solidFill>
                  <a:schemeClr val="bg1">
                    <a:lumMod val="85000"/>
                  </a:schemeClr>
                </a:solidFill>
              </a:rPr>
              <a:t>Lưu ý:</a:t>
            </a:r>
          </a:p>
          <a:p>
            <a:pPr rtl="0" eaLnBrk="1" latinLnBrk="0" hangingPunct="1"/>
            <a:r>
              <a:rPr lang="vi-VN" i="1" dirty="0">
                <a:solidFill>
                  <a:schemeClr val="bg1">
                    <a:lumMod val="85000"/>
                  </a:schemeClr>
                </a:solidFill>
                <a:latin typeface="Arial" panose="020B0604020202020204" pitchFamily="34" charset="0"/>
                <a:cs typeface="Arial" panose="020B0604020202020204" pitchFamily="34" charset="0"/>
              </a:rPr>
              <a:t>Khách hàng/nhà đầu tư có thể</a:t>
            </a:r>
            <a:r>
              <a:rPr lang="en-AU" i="1" dirty="0">
                <a:solidFill>
                  <a:schemeClr val="bg1">
                    <a:lumMod val="85000"/>
                  </a:schemeClr>
                </a:solidFill>
                <a:latin typeface="Arial" panose="020B0604020202020204" pitchFamily="34" charset="0"/>
                <a:cs typeface="Arial" panose="020B0604020202020204" pitchFamily="34" charset="0"/>
              </a:rPr>
              <a:t> </a:t>
            </a:r>
            <a:r>
              <a:rPr lang="en-AU" i="1" dirty="0" err="1">
                <a:solidFill>
                  <a:schemeClr val="bg1">
                    <a:lumMod val="85000"/>
                  </a:schemeClr>
                </a:solidFill>
                <a:latin typeface="Arial" panose="020B0604020202020204" pitchFamily="34" charset="0"/>
                <a:cs typeface="Arial" panose="020B0604020202020204" pitchFamily="34" charset="0"/>
              </a:rPr>
              <a:t>tư</a:t>
            </a:r>
            <a:r>
              <a:rPr lang="en-AU" i="1" dirty="0">
                <a:solidFill>
                  <a:schemeClr val="bg1">
                    <a:lumMod val="85000"/>
                  </a:schemeClr>
                </a:solidFill>
                <a:latin typeface="Arial" panose="020B0604020202020204" pitchFamily="34" charset="0"/>
                <a:cs typeface="Arial" panose="020B0604020202020204" pitchFamily="34" charset="0"/>
              </a:rPr>
              <a:t>̣</a:t>
            </a:r>
            <a:r>
              <a:rPr lang="vi-VN" i="1" dirty="0">
                <a:solidFill>
                  <a:schemeClr val="bg1">
                    <a:lumMod val="85000"/>
                  </a:schemeClr>
                </a:solidFill>
                <a:latin typeface="Arial" panose="020B0604020202020204" pitchFamily="34" charset="0"/>
                <a:cs typeface="Arial" panose="020B0604020202020204" pitchFamily="34" charset="0"/>
              </a:rPr>
              <a:t> đọc trang trình bày này. </a:t>
            </a:r>
          </a:p>
          <a:p>
            <a:pPr rtl="0" eaLnBrk="1" latinLnBrk="0" hangingPunct="1"/>
            <a:r>
              <a:rPr lang="vi-VN" i="1" dirty="0">
                <a:solidFill>
                  <a:schemeClr val="bg1">
                    <a:lumMod val="85000"/>
                  </a:schemeClr>
                </a:solidFill>
                <a:latin typeface="Arial" panose="020B0604020202020204" pitchFamily="34" charset="0"/>
                <a:cs typeface="Arial" panose="020B0604020202020204" pitchFamily="34" charset="0"/>
              </a:rPr>
              <a:t>Mở đầu đơn giản bằng cách tóm tắt ngắn gọn những gì bạn làm, ví dụ: “Chúng tôi phát triển các giải pháp phần mềm để xử lý các vấn đề về chất lượng nước”. </a:t>
            </a:r>
          </a:p>
          <a:p>
            <a:pPr rtl="0" eaLnBrk="1" latinLnBrk="0" hangingPunct="1"/>
            <a:r>
              <a:rPr lang="vi-VN" i="1" dirty="0">
                <a:solidFill>
                  <a:schemeClr val="bg1">
                    <a:lumMod val="85000"/>
                  </a:schemeClr>
                </a:solidFill>
                <a:latin typeface="Arial" panose="020B0604020202020204" pitchFamily="34" charset="0"/>
                <a:cs typeface="Arial" panose="020B0604020202020204" pitchFamily="34" charset="0"/>
              </a:rPr>
              <a:t>Tốt nhất bạn nên nhanh chóng nắm bắt trí tưởng tượng của khách hàng tiềm năng và hướng cho họ suy nghĩ đến những cơ hội tiềm năng khi hợp tác với bạn. </a:t>
            </a:r>
          </a:p>
        </p:txBody>
      </p:sp>
    </p:spTree>
    <p:extLst>
      <p:ext uri="{BB962C8B-B14F-4D97-AF65-F5344CB8AC3E}">
        <p14:creationId xmlns:p14="http://schemas.microsoft.com/office/powerpoint/2010/main" val="91987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a:t>V</a:t>
            </a:r>
            <a:r>
              <a:rPr lang="vi-VN"/>
              <a:t>ấn đề</a:t>
            </a:r>
          </a:p>
        </p:txBody>
      </p:sp>
      <p:sp>
        <p:nvSpPr>
          <p:cNvPr id="3" name="Content Placeholder 2"/>
          <p:cNvSpPr>
            <a:spLocks noGrp="1"/>
          </p:cNvSpPr>
          <p:nvPr>
            <p:ph idx="1"/>
          </p:nvPr>
        </p:nvSpPr>
        <p:spPr/>
        <p:txBody>
          <a:bodyPr/>
          <a:lstStyle/>
          <a:p>
            <a:pPr marL="0" indent="0" algn="ctr" rtl="0" eaLnBrk="1" latinLnBrk="0" hangingPunct="1">
              <a:lnSpc>
                <a:spcPts val="2200"/>
              </a:lnSpc>
              <a:spcBef>
                <a:spcPts val="0"/>
              </a:spcBef>
              <a:spcAft>
                <a:spcPts val="1000"/>
              </a:spcAft>
              <a:buNone/>
            </a:pPr>
            <a:r>
              <a:rPr lang="vi-VN" i="1" u="none" strike="noStrike" dirty="0">
                <a:effectLst/>
                <a:latin typeface="Arial" panose="020B0604020202020204" pitchFamily="34" charset="0"/>
                <a:cs typeface="Arial" panose="020B0604020202020204" pitchFamily="34" charset="0"/>
              </a:rPr>
              <a:t>(bạn cần đổi tựa đề cho thích hợp/liên quan hơn)</a:t>
            </a:r>
            <a:r>
              <a:rPr lang="vi-VN" i="1" dirty="0">
                <a:effectLst/>
                <a:latin typeface="Arial" panose="020B0604020202020204" pitchFamily="34" charset="0"/>
                <a:cs typeface="Arial" panose="020B0604020202020204" pitchFamily="34" charset="0"/>
              </a:rPr>
              <a:t>​</a:t>
            </a:r>
            <a:endParaRPr lang="en-AU" i="1" dirty="0">
              <a:latin typeface="Arial" panose="020B0604020202020204" pitchFamily="34" charset="0"/>
              <a:cs typeface="Arial" panose="020B0604020202020204" pitchFamily="34" charset="0"/>
            </a:endParaRPr>
          </a:p>
          <a:p>
            <a:pPr marL="0" indent="0" rtl="0" eaLnBrk="1" latinLnBrk="0" hangingPunct="1">
              <a:lnSpc>
                <a:spcPts val="2200"/>
              </a:lnSpc>
              <a:spcBef>
                <a:spcPts val="0"/>
              </a:spcBef>
              <a:spcAft>
                <a:spcPts val="1000"/>
              </a:spcAft>
              <a:buNone/>
            </a:pPr>
            <a:endParaRPr lang="en-AU" dirty="0"/>
          </a:p>
          <a:p>
            <a:pPr marL="0" indent="0" rtl="0" eaLnBrk="1" latinLnBrk="0" hangingPunct="1">
              <a:lnSpc>
                <a:spcPts val="2200"/>
              </a:lnSpc>
              <a:spcBef>
                <a:spcPts val="0"/>
              </a:spcBef>
              <a:spcAft>
                <a:spcPts val="1000"/>
              </a:spcAft>
              <a:buNone/>
            </a:pPr>
            <a:r>
              <a:rPr lang="vi-VN" dirty="0"/>
              <a:t>Trang này trình bày </a:t>
            </a:r>
            <a:r>
              <a:rPr lang="en-AU" dirty="0" err="1"/>
              <a:t>va</a:t>
            </a:r>
            <a:r>
              <a:rPr lang="en-AU" dirty="0"/>
              <a:t>̀ </a:t>
            </a:r>
            <a:r>
              <a:rPr lang="vi-VN" dirty="0"/>
              <a:t>giải thích</a:t>
            </a:r>
            <a:r>
              <a:rPr lang="en-AU" dirty="0"/>
              <a:t> </a:t>
            </a:r>
            <a:r>
              <a:rPr lang="en-AU" dirty="0" err="1"/>
              <a:t>các</a:t>
            </a:r>
            <a:r>
              <a:rPr lang="vi-VN" dirty="0"/>
              <a:t> </a:t>
            </a:r>
            <a:r>
              <a:rPr lang="en-AU" dirty="0" err="1"/>
              <a:t>kho</a:t>
            </a:r>
            <a:r>
              <a:rPr lang="en-AU" dirty="0"/>
              <a:t>́ </a:t>
            </a:r>
            <a:r>
              <a:rPr lang="en-AU" dirty="0" err="1"/>
              <a:t>khăn</a:t>
            </a:r>
            <a:r>
              <a:rPr lang="vi-VN" dirty="0"/>
              <a:t>, thất vọng hoặ</a:t>
            </a:r>
            <a:r>
              <a:rPr lang="en-AU" dirty="0"/>
              <a:t>c </a:t>
            </a:r>
            <a:r>
              <a:rPr lang="en-AU" dirty="0" err="1"/>
              <a:t>các</a:t>
            </a:r>
            <a:r>
              <a:rPr lang="en-AU" dirty="0"/>
              <a:t> </a:t>
            </a:r>
            <a:r>
              <a:rPr lang="vi-VN" i="1" u="none" strike="noStrike" dirty="0">
                <a:effectLst/>
                <a:latin typeface="Arial" panose="020B0604020202020204" pitchFamily="34" charset="0"/>
                <a:cs typeface="Arial" panose="020B0604020202020204" pitchFamily="34" charset="0"/>
              </a:rPr>
              <a:t>vấn đề của khách hàng và người dùng cuối mà bạn đang cố gắng giải quyết hay giảm nhẹ.</a:t>
            </a:r>
            <a:r>
              <a:rPr lang="vi-VN" i="1" dirty="0">
                <a:effectLst/>
                <a:latin typeface="Arial" panose="020B0604020202020204" pitchFamily="34" charset="0"/>
                <a:cs typeface="Arial" panose="020B0604020202020204" pitchFamily="34" charset="0"/>
              </a:rPr>
              <a:t>​</a:t>
            </a:r>
            <a:r>
              <a:rPr lang="vi-VN" i="1" dirty="0">
                <a:latin typeface="Arial" panose="020B0604020202020204" pitchFamily="34" charset="0"/>
                <a:cs typeface="Arial" panose="020B0604020202020204" pitchFamily="34" charset="0"/>
              </a:rPr>
              <a:t> </a:t>
            </a:r>
          </a:p>
          <a:p>
            <a:pPr marL="0" indent="0" rtl="0" eaLnBrk="1" latinLnBrk="0" hangingPunct="1">
              <a:lnSpc>
                <a:spcPts val="2200"/>
              </a:lnSpc>
              <a:spcBef>
                <a:spcPts val="0"/>
              </a:spcBef>
              <a:spcAft>
                <a:spcPts val="1000"/>
              </a:spcAft>
              <a:buNone/>
            </a:pPr>
            <a:endParaRPr lang="en-AU" dirty="0">
              <a:effectLst/>
            </a:endParaRPr>
          </a:p>
          <a:p>
            <a:pPr marL="0" indent="0" rtl="0" eaLnBrk="1" latinLnBrk="0" hangingPunct="1">
              <a:lnSpc>
                <a:spcPts val="2200"/>
              </a:lnSpc>
              <a:spcBef>
                <a:spcPts val="0"/>
              </a:spcBef>
              <a:spcAft>
                <a:spcPts val="1000"/>
              </a:spcAft>
              <a:buNone/>
            </a:pPr>
            <a:r>
              <a:rPr lang="vi-VN"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i="1" dirty="0">
                <a:solidFill>
                  <a:schemeClr val="tx1">
                    <a:lumMod val="50000"/>
                    <a:lumOff val="50000"/>
                  </a:schemeClr>
                </a:solidFill>
                <a:latin typeface="Arial" panose="020B0604020202020204" pitchFamily="34" charset="0"/>
                <a:cs typeface="Arial" panose="020B0604020202020204" pitchFamily="34" charset="0"/>
              </a:rPr>
              <a:t>Không nói về quy mô thị trường trong tương lai.</a:t>
            </a:r>
          </a:p>
          <a:p>
            <a:pPr rtl="0" eaLnBrk="1" latinLnBrk="0" hangingPunct="1">
              <a:lnSpc>
                <a:spcPts val="2200"/>
              </a:lnSpc>
              <a:spcBef>
                <a:spcPts val="0"/>
              </a:spcBef>
              <a:spcAft>
                <a:spcPts val="1000"/>
              </a:spcAft>
            </a:pPr>
            <a:r>
              <a:rPr lang="en-AU" i="1" u="none" strike="noStrike" dirty="0" err="1">
                <a:effectLst/>
                <a:latin typeface="Arial" panose="020B0604020202020204" pitchFamily="34" charset="0"/>
                <a:cs typeface="Arial" panose="020B0604020202020204" pitchFamily="34" charset="0"/>
              </a:rPr>
              <a:t>Kh</a:t>
            </a:r>
            <a:r>
              <a:rPr lang="en-AU" i="1" dirty="0" err="1">
                <a:latin typeface="Arial" panose="020B0604020202020204" pitchFamily="34" charset="0"/>
                <a:cs typeface="Arial" panose="020B0604020202020204" pitchFamily="34" charset="0"/>
              </a:rPr>
              <a:t>ông</a:t>
            </a:r>
            <a:r>
              <a:rPr lang="en-AU" i="1" dirty="0">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trình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bày</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theo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kiểu</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giải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pháp</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đang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tìm</a:t>
            </a:r>
            <a:r>
              <a:rPr lang="en-AU" i="1" u="none" strike="noStrike" dirty="0">
                <a:effectLst/>
                <a:latin typeface="Arial" panose="020B0604020202020204" pitchFamily="34" charset="0"/>
                <a:cs typeface="Arial" panose="020B0604020202020204" pitchFamily="34" charset="0"/>
              </a:rPr>
              <a:t>” hay </a:t>
            </a:r>
            <a:r>
              <a:rPr lang="en-AU" i="1" u="none" strike="noStrike" dirty="0" err="1">
                <a:effectLst/>
                <a:latin typeface="Arial" panose="020B0604020202020204" pitchFamily="34" charset="0"/>
                <a:cs typeface="Arial" panose="020B0604020202020204" pitchFamily="34" charset="0"/>
              </a:rPr>
              <a:t>xác</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lập</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vấn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mà</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hãy</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nhấn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mạnh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vào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các</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vấn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mà</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giải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pháp</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công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nghệ</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của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bạn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có</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khả</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năng</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giải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quyết</a:t>
            </a:r>
            <a:endParaRPr lang="en-AU" i="1" u="none" strike="noStrike"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56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b="1" dirty="0">
                <a:solidFill>
                  <a:schemeClr val="bg1"/>
                </a:solidFill>
                <a:latin typeface="Arial"/>
                <a:ea typeface="+mj-ea"/>
                <a:cs typeface="+mj-cs"/>
              </a:rPr>
              <a:t>G</a:t>
            </a:r>
            <a:r>
              <a:rPr lang="vi-VN" sz="3600" b="1" dirty="0">
                <a:solidFill>
                  <a:schemeClr val="bg1"/>
                </a:solidFill>
                <a:latin typeface="Arial"/>
                <a:ea typeface="+mj-ea"/>
                <a:cs typeface="+mj-cs"/>
              </a:rPr>
              <a:t>iải pháp</a:t>
            </a:r>
          </a:p>
        </p:txBody>
      </p:sp>
      <p:sp>
        <p:nvSpPr>
          <p:cNvPr id="3" name="Content Placeholder 2"/>
          <p:cNvSpPr>
            <a:spLocks noGrp="1"/>
          </p:cNvSpPr>
          <p:nvPr>
            <p:ph idx="1"/>
          </p:nvPr>
        </p:nvSpPr>
        <p:spPr>
          <a:xfrm>
            <a:off x="495300" y="1646621"/>
            <a:ext cx="8915400" cy="5090774"/>
          </a:xfrm>
        </p:spPr>
        <p:txBody>
          <a:bodyPr>
            <a:noAutofit/>
          </a:bodyPr>
          <a:lstStyle/>
          <a:p>
            <a:pPr marL="0" indent="0" algn="ctr">
              <a:lnSpc>
                <a:spcPts val="2200"/>
              </a:lnSpc>
              <a:spcBef>
                <a:spcPts val="0"/>
              </a:spcBef>
              <a:spcAft>
                <a:spcPts val="1000"/>
              </a:spcAft>
              <a:buNone/>
            </a:pPr>
            <a:r>
              <a:rPr lang="vi-VN" i="1" u="none" strike="noStrike" dirty="0">
                <a:effectLst/>
                <a:latin typeface="Arial" panose="020B0604020202020204" pitchFamily="34" charset="0"/>
                <a:cs typeface="Arial" panose="020B0604020202020204" pitchFamily="34" charset="0"/>
              </a:rPr>
              <a:t>(bạn cần đổi tựa đề cho thích hợp/liên quan hơn)</a:t>
            </a:r>
            <a:r>
              <a:rPr lang="vi-VN" i="1" dirty="0">
                <a:effectLst/>
                <a:latin typeface="Arial" panose="020B0604020202020204" pitchFamily="34" charset="0"/>
                <a:cs typeface="Arial" panose="020B0604020202020204" pitchFamily="34" charset="0"/>
              </a:rPr>
              <a:t>​</a:t>
            </a:r>
            <a:endParaRPr lang="en-AU" i="1" dirty="0">
              <a:effectLst/>
              <a:latin typeface="Arial" panose="020B0604020202020204" pitchFamily="34" charset="0"/>
              <a:cs typeface="Arial" panose="020B0604020202020204" pitchFamily="34" charset="0"/>
            </a:endParaRPr>
          </a:p>
          <a:p>
            <a:pPr marL="0" indent="0" algn="ctr">
              <a:lnSpc>
                <a:spcPts val="2200"/>
              </a:lnSpc>
              <a:spcBef>
                <a:spcPts val="0"/>
              </a:spcBef>
              <a:spcAft>
                <a:spcPts val="1000"/>
              </a:spcAft>
              <a:buNone/>
            </a:pPr>
            <a:endParaRPr lang="en-AU" b="1" i="1" dirty="0">
              <a:solidFill>
                <a:schemeClr val="bg2">
                  <a:lumMod val="90000"/>
                </a:schemeClr>
              </a:solidFill>
            </a:endParaRPr>
          </a:p>
          <a:p>
            <a:pPr marL="0" indent="0" rtl="0" eaLnBrk="1" latinLnBrk="0" hangingPunct="1">
              <a:lnSpc>
                <a:spcPts val="2200"/>
              </a:lnSpc>
              <a:spcBef>
                <a:spcPts val="0"/>
              </a:spcBef>
              <a:spcAft>
                <a:spcPts val="1000"/>
              </a:spcAft>
              <a:buNone/>
            </a:pPr>
            <a:r>
              <a:rPr lang="vi-VN" b="1" dirty="0"/>
              <a:t>Trên trang trình bày này, hãy: </a:t>
            </a:r>
          </a:p>
          <a:p>
            <a:pPr algn="l" rtl="0" fontAlgn="base">
              <a:buFont typeface="Arial" panose="020B0604020202020204" pitchFamily="34" charset="0"/>
              <a:buChar char="•"/>
            </a:pPr>
            <a:r>
              <a:rPr lang="en-AU" b="0" u="none" strike="noStrike" dirty="0" err="1">
                <a:effectLst/>
                <a:latin typeface="Arial" panose="020B0604020202020204" pitchFamily="34" charset="0"/>
                <a:cs typeface="Arial" panose="020B0604020202020204" pitchFamily="34" charset="0"/>
              </a:rPr>
              <a:t>Mô</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tả</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súc</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tích</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cách</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mà</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giải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pháp</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công</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nghệ</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của</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bạn</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có</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thể</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giải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quyết</a:t>
            </a:r>
            <a:r>
              <a:rPr lang="en-AU" b="0" u="none" strike="noStrike" dirty="0">
                <a:effectLst/>
                <a:latin typeface="Arial" panose="020B0604020202020204" pitchFamily="34" charset="0"/>
                <a:cs typeface="Arial" panose="020B0604020202020204" pitchFamily="34" charset="0"/>
              </a:rPr>
              <a:t> hay </a:t>
            </a:r>
            <a:r>
              <a:rPr lang="en-AU" b="0" u="none" strike="noStrike" dirty="0" err="1">
                <a:effectLst/>
                <a:latin typeface="Arial" panose="020B0604020202020204" pitchFamily="34" charset="0"/>
                <a:cs typeface="Arial" panose="020B0604020202020204" pitchFamily="34" charset="0"/>
              </a:rPr>
              <a:t>giảm</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bớt</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khó</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khăn</a:t>
            </a:r>
            <a:r>
              <a:rPr lang="en-AU" b="0" u="none" strike="noStrike" dirty="0">
                <a:effectLst/>
                <a:latin typeface="Arial" panose="020B0604020202020204" pitchFamily="34" charset="0"/>
                <a:cs typeface="Arial" panose="020B0604020202020204" pitchFamily="34" charset="0"/>
              </a:rPr>
              <a:t>/</a:t>
            </a:r>
            <a:r>
              <a:rPr lang="en-AU" b="0" u="none" strike="noStrike" dirty="0" err="1">
                <a:effectLst/>
                <a:latin typeface="Arial" panose="020B0604020202020204" pitchFamily="34" charset="0"/>
                <a:cs typeface="Arial" panose="020B0604020202020204" pitchFamily="34" charset="0"/>
              </a:rPr>
              <a:t>vấn</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đề</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của</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khách</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hàng</a:t>
            </a:r>
            <a:r>
              <a:rPr lang="en-AU" b="0" u="none" strike="noStrike" dirty="0">
                <a:effectLst/>
                <a:latin typeface="Arial" panose="020B0604020202020204" pitchFamily="34" charset="0"/>
                <a:cs typeface="Arial" panose="020B0604020202020204" pitchFamily="34" charset="0"/>
              </a:rPr>
              <a:t>.</a:t>
            </a:r>
            <a:r>
              <a:rPr lang="en-AU" b="0" dirty="0">
                <a:effectLst/>
                <a:latin typeface="Arial" panose="020B0604020202020204" pitchFamily="34" charset="0"/>
                <a:cs typeface="Arial" panose="020B0604020202020204" pitchFamily="34" charset="0"/>
              </a:rPr>
              <a:t>​</a:t>
            </a:r>
          </a:p>
          <a:p>
            <a:pPr algn="l" rtl="0" fontAlgn="base">
              <a:buFont typeface="Arial" panose="020B0604020202020204" pitchFamily="34" charset="0"/>
              <a:buChar char="•"/>
            </a:pPr>
            <a:r>
              <a:rPr lang="en-AU" b="0" u="none" strike="noStrike" dirty="0" err="1">
                <a:effectLst/>
                <a:latin typeface="Arial" panose="020B0604020202020204" pitchFamily="34" charset="0"/>
                <a:cs typeface="Arial" panose="020B0604020202020204" pitchFamily="34" charset="0"/>
              </a:rPr>
              <a:t>Giải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thích</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giá</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trị</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gia</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tăng</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mà</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giải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pháp</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của</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bạn</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có</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thể</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mang</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lại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Ví</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dụ</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các</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lợi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ích</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về</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kinh</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tế</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xã</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hội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và</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môi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trường</a:t>
            </a:r>
            <a:r>
              <a:rPr lang="en-AU" b="0" u="none" strike="noStrike" dirty="0">
                <a:effectLst/>
                <a:latin typeface="Arial" panose="020B0604020202020204" pitchFamily="34" charset="0"/>
                <a:cs typeface="Arial" panose="020B0604020202020204" pitchFamily="34" charset="0"/>
              </a:rPr>
              <a:t>).</a:t>
            </a:r>
            <a:r>
              <a:rPr lang="en-AU" b="0" dirty="0">
                <a:effectLst/>
                <a:latin typeface="Arial" panose="020B0604020202020204" pitchFamily="34" charset="0"/>
                <a:cs typeface="Arial" panose="020B0604020202020204" pitchFamily="34" charset="0"/>
              </a:rPr>
              <a:t>​</a:t>
            </a:r>
          </a:p>
          <a:p>
            <a:pPr algn="l" rtl="0" fontAlgn="base">
              <a:buFont typeface="Arial" panose="020B0604020202020204" pitchFamily="34" charset="0"/>
              <a:buChar char="•"/>
            </a:pPr>
            <a:r>
              <a:rPr lang="en-AU" b="0" u="none" strike="noStrike" dirty="0" err="1">
                <a:effectLst/>
                <a:latin typeface="Arial" panose="020B0604020202020204" pitchFamily="34" charset="0"/>
                <a:cs typeface="Arial" panose="020B0604020202020204" pitchFamily="34" charset="0"/>
              </a:rPr>
              <a:t>Đảm</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bảo</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khách</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hàng</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hiểu</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rõ</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giải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pháp</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công</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nghệ</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của</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bạn</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là</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gì</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và</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các</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đề</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xuất</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vê</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giá</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trị</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mang</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lại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cho</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họ</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và</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người</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dùng</a:t>
            </a:r>
            <a:r>
              <a:rPr lang="en-AU" b="0" u="none" strike="noStrike" dirty="0">
                <a:effectLst/>
                <a:latin typeface="Arial" panose="020B0604020202020204" pitchFamily="34" charset="0"/>
                <a:cs typeface="Arial" panose="020B0604020202020204" pitchFamily="34" charset="0"/>
              </a:rPr>
              <a:t> </a:t>
            </a:r>
            <a:r>
              <a:rPr lang="en-AU" b="0" u="none" strike="noStrike" dirty="0" err="1">
                <a:effectLst/>
                <a:latin typeface="Arial" panose="020B0604020202020204" pitchFamily="34" charset="0"/>
                <a:cs typeface="Arial" panose="020B0604020202020204" pitchFamily="34" charset="0"/>
              </a:rPr>
              <a:t>cuối</a:t>
            </a:r>
            <a:r>
              <a:rPr lang="en-AU" b="0" u="none" strike="noStrike" dirty="0">
                <a:effectLst/>
                <a:latin typeface="Arial" panose="020B0604020202020204" pitchFamily="34" charset="0"/>
                <a:cs typeface="Arial" panose="020B0604020202020204" pitchFamily="34" charset="0"/>
              </a:rPr>
              <a:t>.</a:t>
            </a:r>
            <a:r>
              <a:rPr lang="en-AU" b="0" dirty="0">
                <a:effectLst/>
                <a:latin typeface="Arial" panose="020B0604020202020204" pitchFamily="34" charset="0"/>
                <a:cs typeface="Arial" panose="020B0604020202020204" pitchFamily="34" charset="0"/>
              </a:rPr>
              <a:t>​</a:t>
            </a:r>
          </a:p>
          <a:p>
            <a:pPr marL="0" indent="0" rtl="0" eaLnBrk="1" latinLnBrk="0" hangingPunct="1">
              <a:lnSpc>
                <a:spcPts val="2200"/>
              </a:lnSpc>
              <a:spcBef>
                <a:spcPts val="600"/>
              </a:spcBef>
              <a:spcAft>
                <a:spcPts val="1000"/>
              </a:spcAft>
              <a:buNone/>
            </a:pPr>
            <a:r>
              <a:rPr lang="vi-VN"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i="1" dirty="0">
                <a:solidFill>
                  <a:schemeClr val="tx1">
                    <a:lumMod val="50000"/>
                    <a:lumOff val="50000"/>
                  </a:schemeClr>
                </a:solidFill>
                <a:latin typeface="Arial" panose="020B0604020202020204" pitchFamily="34" charset="0"/>
                <a:cs typeface="Arial" panose="020B0604020202020204" pitchFamily="34" charset="0"/>
              </a:rPr>
              <a:t>Đừng </a:t>
            </a:r>
            <a:r>
              <a:rPr lang="en-AU" i="1" dirty="0" err="1">
                <a:solidFill>
                  <a:schemeClr val="tx1">
                    <a:lumMod val="50000"/>
                    <a:lumOff val="50000"/>
                  </a:schemeClr>
                </a:solidFill>
                <a:latin typeface="Arial" panose="020B0604020202020204" pitchFamily="34" charset="0"/>
                <a:cs typeface="Arial" panose="020B0604020202020204" pitchFamily="34" charset="0"/>
              </a:rPr>
              <a:t>giải</a:t>
            </a:r>
            <a:r>
              <a:rPr lang="en-AU" i="1" dirty="0">
                <a:solidFill>
                  <a:schemeClr val="tx1">
                    <a:lumMod val="50000"/>
                    <a:lumOff val="50000"/>
                  </a:schemeClr>
                </a:solidFill>
                <a:latin typeface="Arial" panose="020B0604020202020204" pitchFamily="34" charset="0"/>
                <a:cs typeface="Arial" panose="020B0604020202020204" pitchFamily="34" charset="0"/>
              </a:rPr>
              <a:t> </a:t>
            </a:r>
            <a:r>
              <a:rPr lang="en-AU" i="1" dirty="0" err="1">
                <a:solidFill>
                  <a:schemeClr val="tx1">
                    <a:lumMod val="50000"/>
                    <a:lumOff val="50000"/>
                  </a:schemeClr>
                </a:solidFill>
                <a:latin typeface="Arial" panose="020B0604020202020204" pitchFamily="34" charset="0"/>
                <a:cs typeface="Arial" panose="020B0604020202020204" pitchFamily="34" charset="0"/>
              </a:rPr>
              <a:t>thích</a:t>
            </a:r>
            <a:r>
              <a:rPr lang="en-AU" i="1" dirty="0">
                <a:solidFill>
                  <a:schemeClr val="tx1">
                    <a:lumMod val="50000"/>
                    <a:lumOff val="50000"/>
                  </a:schemeClr>
                </a:solidFill>
                <a:latin typeface="Arial" panose="020B0604020202020204" pitchFamily="34" charset="0"/>
                <a:cs typeface="Arial" panose="020B0604020202020204" pitchFamily="34" charset="0"/>
              </a:rPr>
              <a:t> </a:t>
            </a:r>
            <a:r>
              <a:rPr lang="vi-VN" i="1" dirty="0">
                <a:solidFill>
                  <a:schemeClr val="tx1">
                    <a:lumMod val="50000"/>
                    <a:lumOff val="50000"/>
                  </a:schemeClr>
                </a:solidFill>
                <a:latin typeface="Arial" panose="020B0604020202020204" pitchFamily="34" charset="0"/>
                <a:cs typeface="Arial" panose="020B0604020202020204" pitchFamily="34" charset="0"/>
              </a:rPr>
              <a:t>quá chi tiết về giải pháp của bạn, chỉ cung cấp thông tin </a:t>
            </a:r>
            <a:r>
              <a:rPr lang="en-AU" i="1" dirty="0" err="1">
                <a:solidFill>
                  <a:schemeClr val="tx1">
                    <a:lumMod val="50000"/>
                    <a:lumOff val="50000"/>
                  </a:schemeClr>
                </a:solidFill>
                <a:latin typeface="Arial" panose="020B0604020202020204" pitchFamily="34" charset="0"/>
                <a:cs typeface="Arial" panose="020B0604020202020204" pitchFamily="34" charset="0"/>
              </a:rPr>
              <a:t>chính</a:t>
            </a:r>
            <a:r>
              <a:rPr lang="en-AU" i="1" dirty="0">
                <a:solidFill>
                  <a:schemeClr val="tx1">
                    <a:lumMod val="50000"/>
                    <a:lumOff val="50000"/>
                  </a:schemeClr>
                </a:solidFill>
                <a:latin typeface="Arial" panose="020B0604020202020204" pitchFamily="34" charset="0"/>
                <a:cs typeface="Arial" panose="020B0604020202020204" pitchFamily="34" charset="0"/>
              </a:rPr>
              <a:t> </a:t>
            </a:r>
            <a:r>
              <a:rPr lang="vi-VN" i="1" dirty="0">
                <a:solidFill>
                  <a:schemeClr val="tx1">
                    <a:lumMod val="50000"/>
                    <a:lumOff val="50000"/>
                  </a:schemeClr>
                </a:solidFill>
                <a:latin typeface="Arial" panose="020B0604020202020204" pitchFamily="34" charset="0"/>
                <a:cs typeface="Arial" panose="020B0604020202020204" pitchFamily="34" charset="0"/>
              </a:rPr>
              <a:t>về các yếu tố cốt lõi. </a:t>
            </a:r>
          </a:p>
          <a:p>
            <a:pPr rtl="0" eaLnBrk="1" latinLnBrk="0" hangingPunct="1">
              <a:lnSpc>
                <a:spcPts val="2200"/>
              </a:lnSpc>
              <a:spcBef>
                <a:spcPts val="0"/>
              </a:spcBef>
              <a:spcAft>
                <a:spcPts val="1000"/>
              </a:spcAft>
            </a:pPr>
            <a:r>
              <a:rPr lang="vi-VN" i="1" dirty="0">
                <a:solidFill>
                  <a:schemeClr val="tx1">
                    <a:lumMod val="50000"/>
                    <a:lumOff val="50000"/>
                  </a:schemeClr>
                </a:solidFill>
                <a:latin typeface="Arial" panose="020B0604020202020204" pitchFamily="34" charset="0"/>
                <a:cs typeface="Arial" panose="020B0604020202020204" pitchFamily="34" charset="0"/>
              </a:rPr>
              <a:t>Tập trung vào kết quả hoặc tác động của giải pháp công nghệ, </a:t>
            </a:r>
            <a:r>
              <a:rPr lang="en-AU" i="1" dirty="0" err="1">
                <a:solidFill>
                  <a:schemeClr val="tx1">
                    <a:lumMod val="50000"/>
                    <a:lumOff val="50000"/>
                  </a:schemeClr>
                </a:solidFill>
                <a:latin typeface="Arial" panose="020B0604020202020204" pitchFamily="34" charset="0"/>
                <a:cs typeface="Arial" panose="020B0604020202020204" pitchFamily="34" charset="0"/>
              </a:rPr>
              <a:t>không</a:t>
            </a:r>
            <a:r>
              <a:rPr lang="vi-VN" i="1" dirty="0">
                <a:solidFill>
                  <a:schemeClr val="tx1">
                    <a:lumMod val="50000"/>
                    <a:lumOff val="50000"/>
                  </a:schemeClr>
                </a:solidFill>
                <a:latin typeface="Arial" panose="020B0604020202020204" pitchFamily="34" charset="0"/>
                <a:cs typeface="Arial" panose="020B0604020202020204" pitchFamily="34" charset="0"/>
              </a:rPr>
              <a:t> tập trung vào quá trình để đạt được điều đó.</a:t>
            </a:r>
          </a:p>
          <a:p>
            <a:endParaRPr lang="en-US" dirty="0"/>
          </a:p>
        </p:txBody>
      </p:sp>
    </p:spTree>
    <p:extLst>
      <p:ext uri="{BB962C8B-B14F-4D97-AF65-F5344CB8AC3E}">
        <p14:creationId xmlns:p14="http://schemas.microsoft.com/office/powerpoint/2010/main" val="843915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a:latin typeface="Arial"/>
              </a:rPr>
              <a:t>Đ</a:t>
            </a:r>
            <a:r>
              <a:rPr lang="vi-VN" sz="3600" b="1">
                <a:solidFill>
                  <a:schemeClr val="bg1"/>
                </a:solidFill>
                <a:latin typeface="Arial"/>
                <a:ea typeface="+mj-ea"/>
                <a:cs typeface="+mj-cs"/>
              </a:rPr>
              <a:t>iểm khác biệt </a:t>
            </a:r>
            <a:br>
              <a:rPr lang="vi-VN" sz="3600" b="1">
                <a:solidFill>
                  <a:schemeClr val="bg1"/>
                </a:solidFill>
                <a:latin typeface="Arial"/>
                <a:ea typeface="+mj-ea"/>
                <a:cs typeface="+mj-cs"/>
              </a:rPr>
            </a:br>
            <a:r>
              <a:rPr lang="vi-VN" sz="3600" b="1">
                <a:solidFill>
                  <a:schemeClr val="bg1"/>
                </a:solidFill>
                <a:latin typeface="Arial"/>
                <a:ea typeface="+mj-ea"/>
                <a:cs typeface="+mj-cs"/>
              </a:rPr>
              <a:t>(yếu tố thu hút) </a:t>
            </a:r>
          </a:p>
        </p:txBody>
      </p:sp>
      <p:sp>
        <p:nvSpPr>
          <p:cNvPr id="3" name="Content Placeholder 2"/>
          <p:cNvSpPr>
            <a:spLocks noGrp="1"/>
          </p:cNvSpPr>
          <p:nvPr>
            <p:ph idx="1"/>
          </p:nvPr>
        </p:nvSpPr>
        <p:spPr>
          <a:xfrm>
            <a:off x="495300" y="1699172"/>
            <a:ext cx="8915400" cy="4790828"/>
          </a:xfrm>
        </p:spPr>
        <p:txBody>
          <a:bodyPr>
            <a:noAutofit/>
          </a:bodyPr>
          <a:lstStyle/>
          <a:p>
            <a:pPr marL="0" indent="0" algn="ctr">
              <a:lnSpc>
                <a:spcPts val="2200"/>
              </a:lnSpc>
              <a:spcBef>
                <a:spcPts val="0"/>
              </a:spcBef>
              <a:spcAft>
                <a:spcPts val="1000"/>
              </a:spcAft>
              <a:buNone/>
            </a:pPr>
            <a:r>
              <a:rPr lang="en-AU" i="1" u="none" strike="noStrike" dirty="0">
                <a:effectLst/>
                <a:latin typeface="Arial" panose="020B0604020202020204" pitchFamily="34" charset="0"/>
                <a:cs typeface="Arial" panose="020B0604020202020204" pitchFamily="34" charset="0"/>
              </a:rPr>
              <a:t>(</a:t>
            </a:r>
            <a:r>
              <a:rPr lang="en-AU" i="1" u="none" strike="noStrike" dirty="0" err="1">
                <a:effectLst/>
                <a:latin typeface="Arial" panose="020B0604020202020204" pitchFamily="34" charset="0"/>
                <a:cs typeface="Arial" panose="020B0604020202020204" pitchFamily="34" charset="0"/>
              </a:rPr>
              <a:t>bạn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cần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đổi</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tựa</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đề</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cho</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thích</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hợp</a:t>
            </a:r>
            <a:r>
              <a:rPr lang="en-AU" i="1" u="none" strike="noStrike" dirty="0">
                <a:effectLst/>
                <a:latin typeface="Arial" panose="020B0604020202020204" pitchFamily="34" charset="0"/>
                <a:cs typeface="Arial" panose="020B0604020202020204" pitchFamily="34" charset="0"/>
              </a:rPr>
              <a:t>/</a:t>
            </a:r>
            <a:r>
              <a:rPr lang="en-AU" i="1" u="none" strike="noStrike" dirty="0" err="1">
                <a:effectLst/>
                <a:latin typeface="Arial" panose="020B0604020202020204" pitchFamily="34" charset="0"/>
                <a:cs typeface="Arial" panose="020B0604020202020204" pitchFamily="34" charset="0"/>
              </a:rPr>
              <a:t>liên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quan</a:t>
            </a:r>
            <a:r>
              <a:rPr lang="en-AU" i="1" u="none" strike="noStrike" dirty="0">
                <a:effectLst/>
                <a:latin typeface="Arial" panose="020B0604020202020204" pitchFamily="34" charset="0"/>
                <a:cs typeface="Arial" panose="020B0604020202020204" pitchFamily="34" charset="0"/>
              </a:rPr>
              <a:t> </a:t>
            </a:r>
            <a:r>
              <a:rPr lang="en-AU" i="1" u="none" strike="noStrike" dirty="0" err="1">
                <a:effectLst/>
                <a:latin typeface="Arial" panose="020B0604020202020204" pitchFamily="34" charset="0"/>
                <a:cs typeface="Arial" panose="020B0604020202020204" pitchFamily="34" charset="0"/>
              </a:rPr>
              <a:t>hơn</a:t>
            </a:r>
            <a:r>
              <a:rPr lang="en-AU" i="1" u="none" strike="noStrike" dirty="0">
                <a:effectLst/>
                <a:latin typeface="Arial" panose="020B0604020202020204" pitchFamily="34" charset="0"/>
                <a:cs typeface="Arial" panose="020B0604020202020204" pitchFamily="34" charset="0"/>
              </a:rPr>
              <a:t>)</a:t>
            </a:r>
            <a:r>
              <a:rPr lang="vi-VN" i="1" dirty="0">
                <a:latin typeface="Arial" panose="020B0604020202020204" pitchFamily="34" charset="0"/>
                <a:cs typeface="Arial" panose="020B0604020202020204" pitchFamily="34" charset="0"/>
              </a:rPr>
              <a:t> </a:t>
            </a:r>
          </a:p>
          <a:p>
            <a:pPr>
              <a:lnSpc>
                <a:spcPts val="2200"/>
              </a:lnSpc>
              <a:spcBef>
                <a:spcPts val="0"/>
              </a:spcBef>
              <a:spcAft>
                <a:spcPts val="1000"/>
              </a:spcAft>
            </a:pPr>
            <a:endParaRPr lang="en-AU" dirty="0"/>
          </a:p>
          <a:p>
            <a:pPr marL="0" indent="0" rtl="0" eaLnBrk="1" latinLnBrk="0" hangingPunct="1">
              <a:lnSpc>
                <a:spcPts val="2200"/>
              </a:lnSpc>
              <a:spcBef>
                <a:spcPts val="0"/>
              </a:spcBef>
              <a:spcAft>
                <a:spcPts val="1000"/>
              </a:spcAft>
              <a:buNone/>
            </a:pPr>
            <a:r>
              <a:rPr lang="vi-VN" sz="1800" b="1" dirty="0">
                <a:solidFill>
                  <a:schemeClr val="tx1">
                    <a:lumMod val="50000"/>
                    <a:lumOff val="50000"/>
                  </a:schemeClr>
                </a:solidFill>
              </a:rPr>
              <a:t>Ở trang trình bày này, hãy giải thích:</a:t>
            </a:r>
          </a:p>
          <a:p>
            <a:pPr rtl="0" eaLnBrk="1" latinLnBrk="0" hangingPunct="1">
              <a:lnSpc>
                <a:spcPts val="2200"/>
              </a:lnSpc>
              <a:spcBef>
                <a:spcPts val="0"/>
              </a:spcBef>
              <a:spcAft>
                <a:spcPts val="1000"/>
              </a:spcAft>
            </a:pPr>
            <a:r>
              <a:rPr lang="en-AU" sz="1800" dirty="0">
                <a:solidFill>
                  <a:schemeClr val="tx1">
                    <a:lumMod val="50000"/>
                    <a:lumOff val="50000"/>
                  </a:schemeClr>
                </a:solidFill>
                <a:latin typeface="Arial"/>
                <a:ea typeface="+mn-ea"/>
                <a:cs typeface="+mn-cs"/>
              </a:rPr>
              <a:t>Ai </a:t>
            </a:r>
            <a:r>
              <a:rPr lang="en-AU" sz="1800" dirty="0" err="1">
                <a:solidFill>
                  <a:schemeClr val="tx1">
                    <a:lumMod val="50000"/>
                    <a:lumOff val="50000"/>
                  </a:schemeClr>
                </a:solidFill>
                <a:latin typeface="Arial"/>
                <a:ea typeface="+mn-ea"/>
                <a:cs typeface="+mn-cs"/>
              </a:rPr>
              <a:t>khác</a:t>
            </a:r>
            <a:r>
              <a:rPr lang="en-AU" sz="1800" dirty="0">
                <a:solidFill>
                  <a:schemeClr val="tx1">
                    <a:lumMod val="50000"/>
                    <a:lumOff val="50000"/>
                  </a:schemeClr>
                </a:solidFill>
                <a:latin typeface="Arial"/>
                <a:ea typeface="+mn-ea"/>
                <a:cs typeface="+mn-cs"/>
              </a:rPr>
              <a:t> </a:t>
            </a:r>
            <a:r>
              <a:rPr lang="vi-VN" sz="1800" dirty="0">
                <a:solidFill>
                  <a:schemeClr val="tx1">
                    <a:lumMod val="50000"/>
                    <a:lumOff val="50000"/>
                  </a:schemeClr>
                </a:solidFill>
                <a:latin typeface="Arial"/>
                <a:ea typeface="+mn-ea"/>
                <a:cs typeface="+mn-cs"/>
              </a:rPr>
              <a:t>cũng đang giải quyết vấn đề này cho người dùng cuối (tức là đối thủ cạnh tranh chính của bạn) và họ đang hoạt động như thế nào.</a:t>
            </a:r>
          </a:p>
          <a:p>
            <a:pPr rtl="0" eaLnBrk="1" latinLnBrk="0" hangingPunct="1">
              <a:lnSpc>
                <a:spcPts val="2200"/>
              </a:lnSpc>
              <a:spcBef>
                <a:spcPts val="0"/>
              </a:spcBef>
              <a:spcAft>
                <a:spcPts val="1000"/>
              </a:spcAft>
            </a:pPr>
            <a:r>
              <a:rPr lang="vi-VN" sz="1800" dirty="0">
                <a:solidFill>
                  <a:schemeClr val="tx1">
                    <a:lumMod val="50000"/>
                    <a:lumOff val="50000"/>
                  </a:schemeClr>
                </a:solidFill>
                <a:latin typeface="Arial"/>
                <a:ea typeface="+mn-ea"/>
                <a:cs typeface="+mn-cs"/>
              </a:rPr>
              <a:t>Tại sao giải pháp công nghệ của bạn lại hiệu quả hơn đối thủ cạnh tranh và điều gì khiến bạn trở nên khác biệt (thể hiện yếu tố</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mới</a:t>
            </a:r>
            <a:r>
              <a:rPr lang="en-AU" sz="1800" dirty="0">
                <a:solidFill>
                  <a:schemeClr val="tx1">
                    <a:lumMod val="50000"/>
                    <a:lumOff val="50000"/>
                  </a:schemeClr>
                </a:solidFill>
                <a:latin typeface="Arial"/>
                <a:ea typeface="+mn-ea"/>
                <a:cs typeface="+mn-cs"/>
              </a:rPr>
              <a:t> lạ, </a:t>
            </a:r>
            <a:r>
              <a:rPr lang="en-AU" sz="1800" dirty="0" err="1">
                <a:solidFill>
                  <a:schemeClr val="tx1">
                    <a:lumMod val="50000"/>
                    <a:lumOff val="50000"/>
                  </a:schemeClr>
                </a:solidFill>
                <a:latin typeface="Arial"/>
                <a:ea typeface="+mn-ea"/>
                <a:cs typeface="+mn-cs"/>
              </a:rPr>
              <a:t>độc</a:t>
            </a:r>
            <a:r>
              <a:rPr lang="en-AU" sz="1800" dirty="0">
                <a:solidFill>
                  <a:schemeClr val="tx1">
                    <a:lumMod val="50000"/>
                    <a:lumOff val="50000"/>
                  </a:schemeClr>
                </a:solidFill>
                <a:latin typeface="Arial"/>
                <a:ea typeface="+mn-ea"/>
                <a:cs typeface="+mn-cs"/>
              </a:rPr>
              <a:t> </a:t>
            </a:r>
            <a:r>
              <a:rPr lang="en-AU" sz="1800" dirty="0" err="1">
                <a:solidFill>
                  <a:schemeClr val="tx1">
                    <a:lumMod val="50000"/>
                    <a:lumOff val="50000"/>
                  </a:schemeClr>
                </a:solidFill>
                <a:latin typeface="Arial"/>
                <a:ea typeface="+mn-ea"/>
                <a:cs typeface="+mn-cs"/>
              </a:rPr>
              <a:t>đáo</a:t>
            </a:r>
            <a:r>
              <a:rPr lang="en-AU" sz="1800" dirty="0">
                <a:solidFill>
                  <a:schemeClr val="tx1">
                    <a:lumMod val="50000"/>
                    <a:lumOff val="50000"/>
                  </a:schemeClr>
                </a:solidFill>
                <a:latin typeface="Arial"/>
                <a:ea typeface="+mn-ea"/>
                <a:cs typeface="+mn-cs"/>
              </a:rPr>
              <a:t>,</a:t>
            </a:r>
            <a:r>
              <a:rPr lang="vi-VN" sz="1800" dirty="0">
                <a:solidFill>
                  <a:schemeClr val="tx1">
                    <a:lumMod val="50000"/>
                    <a:lumOff val="50000"/>
                  </a:schemeClr>
                </a:solidFill>
                <a:latin typeface="Arial"/>
                <a:ea typeface="+mn-ea"/>
                <a:cs typeface="+mn-cs"/>
              </a:rPr>
              <a:t> “tuyệt vời</a:t>
            </a:r>
            <a:r>
              <a:rPr lang="en-AU" sz="1800" dirty="0">
                <a:solidFill>
                  <a:schemeClr val="tx1">
                    <a:lumMod val="50000"/>
                    <a:lumOff val="50000"/>
                  </a:schemeClr>
                </a:solidFill>
                <a:latin typeface="Arial"/>
                <a:ea typeface="+mn-ea"/>
                <a:cs typeface="+mn-cs"/>
              </a:rPr>
              <a:t>!</a:t>
            </a:r>
            <a:r>
              <a:rPr lang="vi-VN" sz="1800" dirty="0">
                <a:solidFill>
                  <a:schemeClr val="tx1">
                    <a:lumMod val="50000"/>
                    <a:lumOff val="50000"/>
                  </a:schemeClr>
                </a:solidFill>
                <a:latin typeface="Arial"/>
                <a:ea typeface="+mn-ea"/>
                <a:cs typeface="+mn-cs"/>
              </a:rPr>
              <a:t>” của bạn).</a:t>
            </a:r>
          </a:p>
          <a:p>
            <a:pPr rtl="0" eaLnBrk="1" latinLnBrk="0" hangingPunct="1">
              <a:lnSpc>
                <a:spcPts val="2200"/>
              </a:lnSpc>
              <a:spcBef>
                <a:spcPts val="0"/>
              </a:spcBef>
              <a:spcAft>
                <a:spcPts val="1000"/>
              </a:spcAft>
            </a:pPr>
            <a:endParaRPr lang="en-AU" dirty="0">
              <a:effectLst/>
            </a:endParaRPr>
          </a:p>
          <a:p>
            <a:pPr marL="0" indent="0" rtl="0" eaLnBrk="1" latinLnBrk="0" hangingPunct="1">
              <a:lnSpc>
                <a:spcPts val="2200"/>
              </a:lnSpc>
              <a:spcBef>
                <a:spcPts val="0"/>
              </a:spcBef>
              <a:spcAft>
                <a:spcPts val="1000"/>
              </a:spcAft>
              <a:buNone/>
            </a:pPr>
            <a:r>
              <a:rPr lang="vi-VN" sz="1800" b="1" dirty="0">
                <a:solidFill>
                  <a:schemeClr val="tx1">
                    <a:lumMod val="50000"/>
                    <a:lumOff val="50000"/>
                  </a:schemeClr>
                </a:solidFill>
              </a:rPr>
              <a:t>Lưu ý:</a:t>
            </a:r>
          </a:p>
          <a:p>
            <a:pPr rtl="0" eaLnBrk="1" latinLnBrk="0" hangingPunct="1">
              <a:lnSpc>
                <a:spcPts val="2200"/>
              </a:lnSpc>
              <a:spcBef>
                <a:spcPts val="0"/>
              </a:spcBef>
              <a:spcAft>
                <a:spcPts val="1000"/>
              </a:spcAft>
            </a:pPr>
            <a:r>
              <a:rPr lang="vi-VN" sz="1800" i="1" dirty="0">
                <a:solidFill>
                  <a:schemeClr val="tx1">
                    <a:lumMod val="50000"/>
                    <a:lumOff val="50000"/>
                  </a:schemeClr>
                </a:solidFill>
                <a:latin typeface="Arial" panose="020B0604020202020204" pitchFamily="34" charset="0"/>
                <a:cs typeface="Arial" panose="020B0604020202020204" pitchFamily="34" charset="0"/>
              </a:rPr>
              <a:t>Trang trình bày này cho khách hàng thấy </a:t>
            </a:r>
            <a:r>
              <a:rPr lang="en-AU" i="1" dirty="0" err="1">
                <a:latin typeface="Arial" panose="020B0604020202020204" pitchFamily="34" charset="0"/>
                <a:cs typeface="Arial" panose="020B0604020202020204" pitchFamily="34" charset="0"/>
              </a:rPr>
              <a:t>được</a:t>
            </a:r>
            <a:r>
              <a:rPr lang="vi-VN" sz="1800" i="1" dirty="0">
                <a:solidFill>
                  <a:schemeClr val="tx1">
                    <a:lumMod val="50000"/>
                    <a:lumOff val="50000"/>
                  </a:schemeClr>
                </a:solidFill>
                <a:latin typeface="Arial" panose="020B0604020202020204" pitchFamily="34" charset="0"/>
                <a:cs typeface="Arial" panose="020B0604020202020204" pitchFamily="34" charset="0"/>
              </a:rPr>
              <a:t> một thị trường </a:t>
            </a:r>
            <a:r>
              <a:rPr lang="en-AU" sz="1800" i="1" dirty="0" err="1">
                <a:solidFill>
                  <a:schemeClr val="tx1">
                    <a:lumMod val="50000"/>
                    <a:lumOff val="50000"/>
                  </a:schemeClr>
                </a:solidFill>
                <a:latin typeface="Arial" panose="020B0604020202020204" pitchFamily="34" charset="0"/>
                <a:cs typeface="Arial" panose="020B0604020202020204" pitchFamily="34" charset="0"/>
              </a:rPr>
              <a:t>dành</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en-AU" sz="1800" i="1" dirty="0" err="1">
                <a:solidFill>
                  <a:schemeClr val="tx1">
                    <a:lumMod val="50000"/>
                    <a:lumOff val="50000"/>
                  </a:schemeClr>
                </a:solidFill>
                <a:latin typeface="Arial" panose="020B0604020202020204" pitchFamily="34" charset="0"/>
                <a:cs typeface="Arial" panose="020B0604020202020204" pitchFamily="34" charset="0"/>
              </a:rPr>
              <a:t>cho</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vi-VN" sz="1800" i="1" dirty="0">
                <a:solidFill>
                  <a:schemeClr val="tx1">
                    <a:lumMod val="50000"/>
                    <a:lumOff val="50000"/>
                  </a:schemeClr>
                </a:solidFill>
                <a:latin typeface="Arial" panose="020B0604020202020204" pitchFamily="34" charset="0"/>
                <a:cs typeface="Arial" panose="020B0604020202020204" pitchFamily="34" charset="0"/>
              </a:rPr>
              <a:t>giải pháp công nghệ của bạn, nhưng bạn sở hữu giải pháp vượt trội hoặc khác biệt so với đối thủ cạnh tranh</a:t>
            </a:r>
            <a:r>
              <a:rPr lang="en-AU" sz="1800" i="1" dirty="0">
                <a:solidFill>
                  <a:schemeClr val="tx1">
                    <a:lumMod val="50000"/>
                    <a:lumOff val="50000"/>
                  </a:schemeClr>
                </a:solidFill>
                <a:latin typeface="Arial" panose="020B0604020202020204" pitchFamily="34" charset="0"/>
                <a:cs typeface="Arial" panose="020B0604020202020204" pitchFamily="34" charset="0"/>
              </a:rPr>
              <a:t>.</a:t>
            </a:r>
            <a:r>
              <a:rPr lang="vi-VN" sz="1800" i="1" dirty="0">
                <a:solidFill>
                  <a:schemeClr val="tx1">
                    <a:lumMod val="50000"/>
                    <a:lumOff val="50000"/>
                  </a:schemeClr>
                </a:solidFill>
                <a:latin typeface="Arial" panose="020B0604020202020204" pitchFamily="34" charset="0"/>
                <a:cs typeface="Arial" panose="020B0604020202020204" pitchFamily="34" charset="0"/>
              </a:rPr>
              <a:t> </a:t>
            </a:r>
            <a:r>
              <a:rPr lang="en-AU" i="1" dirty="0" err="1">
                <a:latin typeface="Arial" panose="020B0604020202020204" pitchFamily="34" charset="0"/>
                <a:cs typeface="Arial" panose="020B0604020202020204" pitchFamily="34" charset="0"/>
              </a:rPr>
              <a:t>Đ</a:t>
            </a:r>
            <a:r>
              <a:rPr lang="vi-VN" sz="1800" i="1" dirty="0">
                <a:solidFill>
                  <a:schemeClr val="tx1">
                    <a:lumMod val="50000"/>
                    <a:lumOff val="50000"/>
                  </a:schemeClr>
                </a:solidFill>
                <a:latin typeface="Arial" panose="020B0604020202020204" pitchFamily="34" charset="0"/>
                <a:cs typeface="Arial" panose="020B0604020202020204" pitchFamily="34" charset="0"/>
              </a:rPr>
              <a:t>iều này sẽ giúp khách hàng </a:t>
            </a:r>
            <a:r>
              <a:rPr lang="en-AU" sz="1800" i="1" dirty="0" err="1">
                <a:solidFill>
                  <a:schemeClr val="tx1">
                    <a:lumMod val="50000"/>
                    <a:lumOff val="50000"/>
                  </a:schemeClr>
                </a:solidFill>
                <a:latin typeface="Arial" panose="020B0604020202020204" pitchFamily="34" charset="0"/>
                <a:cs typeface="Arial" panose="020B0604020202020204" pitchFamily="34" charset="0"/>
              </a:rPr>
              <a:t>cảm</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en-AU" sz="1800" i="1" dirty="0" err="1">
                <a:solidFill>
                  <a:schemeClr val="tx1">
                    <a:lumMod val="50000"/>
                    <a:lumOff val="50000"/>
                  </a:schemeClr>
                </a:solidFill>
                <a:latin typeface="Arial" panose="020B0604020202020204" pitchFamily="34" charset="0"/>
                <a:cs typeface="Arial" panose="020B0604020202020204" pitchFamily="34" charset="0"/>
              </a:rPr>
              <a:t>nhận</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en-AU" sz="1800" i="1" dirty="0" err="1">
                <a:solidFill>
                  <a:schemeClr val="tx1">
                    <a:lumMod val="50000"/>
                    <a:lumOff val="50000"/>
                  </a:schemeClr>
                </a:solidFill>
                <a:latin typeface="Arial" panose="020B0604020202020204" pitchFamily="34" charset="0"/>
                <a:cs typeface="Arial" panose="020B0604020202020204" pitchFamily="34" charset="0"/>
              </a:rPr>
              <a:t>được</a:t>
            </a:r>
            <a:r>
              <a:rPr lang="en-AU" sz="1800" i="1" dirty="0">
                <a:solidFill>
                  <a:schemeClr val="tx1">
                    <a:lumMod val="50000"/>
                    <a:lumOff val="50000"/>
                  </a:schemeClr>
                </a:solidFill>
                <a:latin typeface="Arial" panose="020B0604020202020204" pitchFamily="34" charset="0"/>
                <a:cs typeface="Arial" panose="020B0604020202020204" pitchFamily="34" charset="0"/>
              </a:rPr>
              <a:t> họ sẽ </a:t>
            </a:r>
            <a:r>
              <a:rPr lang="vi-VN" sz="1800" i="1" dirty="0">
                <a:solidFill>
                  <a:schemeClr val="tx1">
                    <a:lumMod val="50000"/>
                    <a:lumOff val="50000"/>
                  </a:schemeClr>
                </a:solidFill>
                <a:latin typeface="Arial" panose="020B0604020202020204" pitchFamily="34" charset="0"/>
                <a:cs typeface="Arial" panose="020B0604020202020204" pitchFamily="34" charset="0"/>
              </a:rPr>
              <a:t>kiếm</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en-AU" sz="1800" i="1" dirty="0" err="1">
                <a:solidFill>
                  <a:schemeClr val="tx1">
                    <a:lumMod val="50000"/>
                    <a:lumOff val="50000"/>
                  </a:schemeClr>
                </a:solidFill>
                <a:latin typeface="Arial" panose="020B0604020202020204" pitchFamily="34" charset="0"/>
                <a:cs typeface="Arial" panose="020B0604020202020204" pitchFamily="34" charset="0"/>
              </a:rPr>
              <a:t>được</a:t>
            </a:r>
            <a:r>
              <a:rPr lang="vi-VN" sz="1800" i="1" dirty="0">
                <a:solidFill>
                  <a:schemeClr val="tx1">
                    <a:lumMod val="50000"/>
                    <a:lumOff val="50000"/>
                  </a:schemeClr>
                </a:solidFill>
                <a:latin typeface="Arial" panose="020B0604020202020204" pitchFamily="34" charset="0"/>
                <a:cs typeface="Arial" panose="020B0604020202020204" pitchFamily="34" charset="0"/>
              </a:rPr>
              <a:t> tiền hoặc tạo ra tác động</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en-AU" sz="1800" i="1" dirty="0" err="1">
                <a:solidFill>
                  <a:schemeClr val="tx1">
                    <a:lumMod val="50000"/>
                    <a:lumOff val="50000"/>
                  </a:schemeClr>
                </a:solidFill>
                <a:latin typeface="Arial" panose="020B0604020202020204" pitchFamily="34" charset="0"/>
                <a:cs typeface="Arial" panose="020B0604020202020204" pitchFamily="34" charset="0"/>
              </a:rPr>
              <a:t>tích</a:t>
            </a:r>
            <a:r>
              <a:rPr lang="en-AU" sz="1800" i="1" dirty="0">
                <a:solidFill>
                  <a:schemeClr val="tx1">
                    <a:lumMod val="50000"/>
                    <a:lumOff val="50000"/>
                  </a:schemeClr>
                </a:solidFill>
                <a:latin typeface="Arial" panose="020B0604020202020204" pitchFamily="34" charset="0"/>
                <a:cs typeface="Arial" panose="020B0604020202020204" pitchFamily="34" charset="0"/>
              </a:rPr>
              <a:t> </a:t>
            </a:r>
            <a:r>
              <a:rPr lang="en-AU" sz="1800" i="1" dirty="0" err="1">
                <a:solidFill>
                  <a:schemeClr val="tx1">
                    <a:lumMod val="50000"/>
                    <a:lumOff val="50000"/>
                  </a:schemeClr>
                </a:solidFill>
                <a:latin typeface="Arial" panose="020B0604020202020204" pitchFamily="34" charset="0"/>
                <a:cs typeface="Arial" panose="020B0604020202020204" pitchFamily="34" charset="0"/>
              </a:rPr>
              <a:t>cực</a:t>
            </a:r>
            <a:r>
              <a:rPr lang="vi-VN" sz="1800" i="1" dirty="0">
                <a:solidFill>
                  <a:schemeClr val="tx1">
                    <a:lumMod val="50000"/>
                    <a:lumOff val="50000"/>
                  </a:schemeClr>
                </a:solidFill>
                <a:latin typeface="Arial" panose="020B0604020202020204" pitchFamily="34" charset="0"/>
                <a:cs typeface="Arial" panose="020B0604020202020204" pitchFamily="34" charset="0"/>
              </a:rPr>
              <a:t> đến xã hội/môi trường.</a:t>
            </a:r>
          </a:p>
          <a:p>
            <a:pPr>
              <a:lnSpc>
                <a:spcPts val="2200"/>
              </a:lnSpc>
              <a:spcBef>
                <a:spcPts val="0"/>
              </a:spcBef>
              <a:spcAft>
                <a:spcPts val="1000"/>
              </a:spcAft>
            </a:pPr>
            <a:endParaRPr lang="en-US" dirty="0"/>
          </a:p>
        </p:txBody>
      </p:sp>
    </p:spTree>
    <p:extLst>
      <p:ext uri="{BB962C8B-B14F-4D97-AF65-F5344CB8AC3E}">
        <p14:creationId xmlns:p14="http://schemas.microsoft.com/office/powerpoint/2010/main" val="1532921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b="1">
                <a:solidFill>
                  <a:schemeClr val="bg1"/>
                </a:solidFill>
                <a:latin typeface="Arial"/>
                <a:ea typeface="+mj-ea"/>
                <a:cs typeface="+mj-cs"/>
              </a:rPr>
              <a:t>K</a:t>
            </a:r>
            <a:r>
              <a:rPr lang="vi-VN" sz="3600" b="1">
                <a:solidFill>
                  <a:schemeClr val="bg1"/>
                </a:solidFill>
                <a:latin typeface="Arial"/>
                <a:ea typeface="+mj-ea"/>
                <a:cs typeface="+mj-cs"/>
              </a:rPr>
              <a:t>êu gọi hành động</a:t>
            </a:r>
          </a:p>
        </p:txBody>
      </p:sp>
      <p:sp>
        <p:nvSpPr>
          <p:cNvPr id="3" name="Content Placeholder 2"/>
          <p:cNvSpPr>
            <a:spLocks noGrp="1"/>
          </p:cNvSpPr>
          <p:nvPr>
            <p:ph idx="1"/>
          </p:nvPr>
        </p:nvSpPr>
        <p:spPr>
          <a:xfrm>
            <a:off x="495300" y="1616315"/>
            <a:ext cx="8915400" cy="5162311"/>
          </a:xfrm>
        </p:spPr>
        <p:txBody>
          <a:bodyPr>
            <a:noAutofit/>
          </a:bodyPr>
          <a:lstStyle/>
          <a:p>
            <a:pPr marL="0" indent="0" algn="ctr">
              <a:buNone/>
            </a:pPr>
            <a:r>
              <a:rPr lang="vi-VN" i="1" dirty="0">
                <a:latin typeface="Arial" panose="020B0604020202020204" pitchFamily="34" charset="0"/>
                <a:cs typeface="Arial" panose="020B0604020202020204" pitchFamily="34" charset="0"/>
              </a:rPr>
              <a:t>(thay đổi những từ này để có tiêu đề phù hợp/có liên quan khác) </a:t>
            </a:r>
          </a:p>
          <a:p>
            <a:pPr marL="0" indent="0" algn="ctr">
              <a:buNone/>
            </a:pPr>
            <a:endParaRPr lang="en-AU" i="1" dirty="0">
              <a:solidFill>
                <a:schemeClr val="bg1">
                  <a:lumMod val="65000"/>
                </a:schemeClr>
              </a:solidFill>
            </a:endParaRPr>
          </a:p>
          <a:p>
            <a:pPr marL="0" indent="0">
              <a:buNone/>
            </a:pPr>
            <a:r>
              <a:rPr lang="vi-VN" sz="1800" dirty="0">
                <a:solidFill>
                  <a:schemeClr val="tx1">
                    <a:lumMod val="50000"/>
                    <a:lumOff val="50000"/>
                  </a:schemeClr>
                </a:solidFill>
              </a:rPr>
              <a:t>Cho đối tượng mục tiêu biết bạn cần gì để tiếp tục hành trình Thương mại hóa+.</a:t>
            </a:r>
          </a:p>
          <a:p>
            <a:pPr marL="0" indent="0" algn="l" rtl="0" fontAlgn="base">
              <a:buNone/>
            </a:pPr>
            <a:r>
              <a:rPr lang="vi-VN" b="0" i="0" u="none" strike="noStrike" dirty="0">
                <a:solidFill>
                  <a:srgbClr val="7F7F7F"/>
                </a:solidFill>
                <a:effectLst/>
                <a:latin typeface="Arial" panose="020B0604020202020204" pitchFamily="34" charset="0"/>
              </a:rPr>
              <a:t>Ở trang trình bày này, hãy giải thích điều bạn đang mong chờ từ khách hàng hoặc nhà đầu tư, có thể bao gồm khoản đầu tư hoặc mối quan hệ cộng tác, </a:t>
            </a:r>
            <a:r>
              <a:rPr lang="en-AU" b="0" i="0" u="none" strike="noStrike" dirty="0">
                <a:solidFill>
                  <a:srgbClr val="7F7F7F"/>
                </a:solidFill>
                <a:effectLst/>
                <a:latin typeface="Arial" panose="020B0604020202020204" pitchFamily="34" charset="0"/>
              </a:rPr>
              <a:t>hay là </a:t>
            </a:r>
            <a:r>
              <a:rPr lang="en-AU" b="0" i="0" u="none" strike="noStrike" dirty="0" err="1">
                <a:solidFill>
                  <a:srgbClr val="7F7F7F"/>
                </a:solidFill>
                <a:effectLst/>
                <a:latin typeface="Arial" panose="020B0604020202020204" pitchFamily="34" charset="0"/>
              </a:rPr>
              <a:t>lô</a:t>
            </a:r>
            <a:r>
              <a:rPr lang="en-AU" b="0" i="0" u="none" strike="noStrike" dirty="0">
                <a:solidFill>
                  <a:srgbClr val="7F7F7F"/>
                </a:solidFill>
                <a:effectLst/>
                <a:latin typeface="Arial" panose="020B0604020202020204" pitchFamily="34" charset="0"/>
              </a:rPr>
              <a:t>̣ </a:t>
            </a:r>
            <a:r>
              <a:rPr lang="en-AU" b="0" i="0" u="none" strike="noStrike" dirty="0" err="1">
                <a:solidFill>
                  <a:srgbClr val="7F7F7F"/>
                </a:solidFill>
                <a:effectLst/>
                <a:latin typeface="Arial" panose="020B0604020202020204" pitchFamily="34" charset="0"/>
              </a:rPr>
              <a:t>trình</a:t>
            </a:r>
            <a:r>
              <a:rPr lang="en-AU" b="0" i="0" u="none" strike="noStrike" dirty="0">
                <a:solidFill>
                  <a:srgbClr val="7F7F7F"/>
                </a:solidFill>
                <a:effectLst/>
                <a:latin typeface="Arial" panose="020B0604020202020204" pitchFamily="34" charset="0"/>
              </a:rPr>
              <a:t> </a:t>
            </a:r>
            <a:r>
              <a:rPr lang="en-AU" b="0" i="0" u="none" strike="noStrike" dirty="0" err="1">
                <a:solidFill>
                  <a:srgbClr val="7F7F7F"/>
                </a:solidFill>
                <a:effectLst/>
                <a:latin typeface="Arial" panose="020B0604020202020204" pitchFamily="34" charset="0"/>
              </a:rPr>
              <a:t>hoặc</a:t>
            </a:r>
            <a:r>
              <a:rPr lang="en-AU" b="0" i="0" u="none" strike="noStrike" dirty="0">
                <a:solidFill>
                  <a:srgbClr val="7F7F7F"/>
                </a:solidFill>
                <a:effectLst/>
                <a:latin typeface="Arial" panose="020B0604020202020204" pitchFamily="34" charset="0"/>
              </a:rPr>
              <a:t> </a:t>
            </a:r>
            <a:r>
              <a:rPr lang="en-AU" b="0" i="0" u="none" strike="noStrike" dirty="0" err="1">
                <a:solidFill>
                  <a:srgbClr val="7F7F7F"/>
                </a:solidFill>
                <a:effectLst/>
                <a:latin typeface="Arial" panose="020B0604020202020204" pitchFamily="34" charset="0"/>
              </a:rPr>
              <a:t>cách</a:t>
            </a:r>
            <a:r>
              <a:rPr lang="en-AU" b="0" i="0" u="none" strike="noStrike" dirty="0">
                <a:solidFill>
                  <a:srgbClr val="7F7F7F"/>
                </a:solidFill>
                <a:effectLst/>
                <a:latin typeface="Arial" panose="020B0604020202020204" pitchFamily="34" charset="0"/>
              </a:rPr>
              <a:t> </a:t>
            </a:r>
            <a:r>
              <a:rPr lang="en-AU" b="0" i="0" u="none" strike="noStrike" dirty="0" err="1">
                <a:solidFill>
                  <a:srgbClr val="7F7F7F"/>
                </a:solidFill>
                <a:effectLst/>
                <a:latin typeface="Arial" panose="020B0604020202020204" pitchFamily="34" charset="0"/>
              </a:rPr>
              <a:t>thức</a:t>
            </a:r>
            <a:r>
              <a:rPr lang="vi-VN" b="0" i="0" u="none" strike="noStrike" dirty="0">
                <a:solidFill>
                  <a:srgbClr val="7F7F7F"/>
                </a:solidFill>
                <a:effectLst/>
                <a:latin typeface="Arial" panose="020B0604020202020204" pitchFamily="34" charset="0"/>
              </a:rPr>
              <a:t> thương mại hóa</a:t>
            </a:r>
            <a:r>
              <a:rPr lang="en-AU" b="0" i="0" u="none" strike="noStrike" dirty="0">
                <a:solidFill>
                  <a:srgbClr val="7F7F7F"/>
                </a:solidFill>
                <a:effectLst/>
                <a:latin typeface="Arial" panose="020B0604020202020204" pitchFamily="34" charset="0"/>
              </a:rPr>
              <a:t> cụ </a:t>
            </a:r>
            <a:r>
              <a:rPr lang="en-AU" b="0" i="0" u="none" strike="noStrike" dirty="0" err="1">
                <a:solidFill>
                  <a:srgbClr val="7F7F7F"/>
                </a:solidFill>
                <a:effectLst/>
                <a:latin typeface="Arial" panose="020B0604020202020204" pitchFamily="34" charset="0"/>
              </a:rPr>
              <a:t>thê</a:t>
            </a:r>
            <a:r>
              <a:rPr lang="en-AU" b="0" i="0" u="none" strike="noStrike" dirty="0">
                <a:solidFill>
                  <a:srgbClr val="7F7F7F"/>
                </a:solidFill>
                <a:effectLst/>
                <a:latin typeface="Arial" panose="020B0604020202020204" pitchFamily="34" charset="0"/>
              </a:rPr>
              <a:t>̉</a:t>
            </a:r>
            <a:r>
              <a:rPr lang="vi-VN" b="0" i="0" u="none" strike="noStrike" dirty="0">
                <a:solidFill>
                  <a:srgbClr val="7F7F7F"/>
                </a:solidFill>
                <a:effectLst/>
                <a:latin typeface="Arial" panose="020B0604020202020204" pitchFamily="34" charset="0"/>
              </a:rPr>
              <a:t> nào phù hợp với giải pháp công nghệ của bạn.</a:t>
            </a:r>
            <a:r>
              <a:rPr lang="en-US" b="0" i="0" dirty="0">
                <a:solidFill>
                  <a:srgbClr val="000000"/>
                </a:solidFill>
                <a:effectLst/>
                <a:latin typeface="Arial" panose="020B0604020202020204" pitchFamily="34" charset="0"/>
              </a:rPr>
              <a:t>​</a:t>
            </a:r>
          </a:p>
          <a:p>
            <a:pPr marL="0" indent="0" algn="l" rtl="0" fontAlgn="base">
              <a:buNone/>
            </a:pPr>
            <a:r>
              <a:rPr lang="vi-VN" b="0" i="0" u="none" strike="noStrike" dirty="0">
                <a:solidFill>
                  <a:srgbClr val="7F7F7F"/>
                </a:solidFill>
                <a:effectLst/>
                <a:latin typeface="Arial" panose="020B0604020202020204" pitchFamily="34" charset="0"/>
              </a:rPr>
              <a:t>Hãy cho khách hàng hoặc nhà đầu tư biết bạn muốn họ làm gì tiếp theo!</a:t>
            </a:r>
            <a:r>
              <a:rPr lang="en-US" b="0" i="0" dirty="0">
                <a:solidFill>
                  <a:srgbClr val="000000"/>
                </a:solidFill>
                <a:effectLst/>
                <a:latin typeface="Arial" panose="020B0604020202020204" pitchFamily="34" charset="0"/>
              </a:rPr>
              <a:t>​</a:t>
            </a:r>
          </a:p>
          <a:p>
            <a:pPr marL="0" indent="0" algn="l" rtl="0" fontAlgn="base">
              <a:buNone/>
            </a:pPr>
            <a:endParaRPr lang="en-AU"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239460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711B7D0141D647B946129C8E539B5D" ma:contentTypeVersion="17" ma:contentTypeDescription="Create a new document." ma:contentTypeScope="" ma:versionID="82f8a88c88c283691baa38db965f1919">
  <xsd:schema xmlns:xsd="http://www.w3.org/2001/XMLSchema" xmlns:xs="http://www.w3.org/2001/XMLSchema" xmlns:p="http://schemas.microsoft.com/office/2006/metadata/properties" xmlns:ns2="640d5c1f-49cc-47d8-8840-ef6ea81f6ad6" xmlns:ns3="a9b9ae93-60dd-48a2-a86d-a014410c3fe7" targetNamespace="http://schemas.microsoft.com/office/2006/metadata/properties" ma:root="true" ma:fieldsID="d10cbf86afbf627c6af71baf694196a1" ns2:_="" ns3:_="">
    <xsd:import namespace="640d5c1f-49cc-47d8-8840-ef6ea81f6ad6"/>
    <xsd:import namespace="a9b9ae93-60dd-48a2-a86d-a014410c3fe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2:SharedWithUsers" minOccurs="0"/>
                <xsd:element ref="ns2:SharedWithDetail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0d5c1f-49cc-47d8-8840-ef6ea81f6ad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cec534b8-b9f6-4ffd-b2a4-b6dd2147e4c6}" ma:internalName="TaxCatchAll" ma:showField="CatchAllData" ma:web="640d5c1f-49cc-47d8-8840-ef6ea81f6ad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9b9ae93-60dd-48a2-a86d-a014410c3fe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9513c6f-d7d3-4bba-9430-ae338114780f"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640d5c1f-49cc-47d8-8840-ef6ea81f6ad6">KTPEC3YFRC5S-308042679-2115</_dlc_DocId>
    <_dlc_DocIdUrl xmlns="640d5c1f-49cc-47d8-8840-ef6ea81f6ad6">
      <Url>https://csiroau.sharepoint.com/sites/ScienceCommercialisationPartnership/_layouts/15/DocIdRedir.aspx?ID=KTPEC3YFRC5S-308042679-2115</Url>
      <Description>KTPEC3YFRC5S-308042679-2115</Description>
    </_dlc_DocIdUrl>
    <TaxCatchAll xmlns="640d5c1f-49cc-47d8-8840-ef6ea81f6ad6" xsi:nil="true"/>
    <lcf76f155ced4ddcb4097134ff3c332f xmlns="a9b9ae93-60dd-48a2-a86d-a014410c3fe7">
      <Terms xmlns="http://schemas.microsoft.com/office/infopath/2007/PartnerControls"/>
    </lcf76f155ced4ddcb4097134ff3c332f>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599832-6583-4A76-9198-E8C95D6D94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0d5c1f-49cc-47d8-8840-ef6ea81f6ad6"/>
    <ds:schemaRef ds:uri="a9b9ae93-60dd-48a2-a86d-a014410c3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71568B-EDF4-4DF7-91D5-CD0A7E53B7A5}">
  <ds:schemaRefs>
    <ds:schemaRef ds:uri="7f0a74b4-edcf-45b3-a964-d69a54c9704d"/>
    <ds:schemaRef ds:uri="af0dfb7b-d4ed-42b8-8031-1fcfec1665a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640d5c1f-49cc-47d8-8840-ef6ea81f6ad6"/>
    <ds:schemaRef ds:uri="a9b9ae93-60dd-48a2-a86d-a014410c3fe7"/>
  </ds:schemaRefs>
</ds:datastoreItem>
</file>

<file path=customXml/itemProps3.xml><?xml version="1.0" encoding="utf-8"?>
<ds:datastoreItem xmlns:ds="http://schemas.openxmlformats.org/officeDocument/2006/customXml" ds:itemID="{5FDA98DF-69B7-4916-A6B1-BB19C523412F}">
  <ds:schemaRefs>
    <ds:schemaRef ds:uri="http://schemas.microsoft.com/sharepoint/events"/>
  </ds:schemaRefs>
</ds:datastoreItem>
</file>

<file path=customXml/itemProps4.xml><?xml version="1.0" encoding="utf-8"?>
<ds:datastoreItem xmlns:ds="http://schemas.openxmlformats.org/officeDocument/2006/customXml" ds:itemID="{38D549FC-E01C-4A7F-8C51-4F3C377EA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TotalTime>
  <Words>690</Words>
  <Application>Microsoft Macintosh PowerPoint</Application>
  <PresentationFormat>A4 Paper (210x297 mm)</PresentationFormat>
  <Paragraphs>41</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Segoe UI</vt:lpstr>
      <vt:lpstr>Office Theme</vt:lpstr>
      <vt:lpstr>PowerPoint Presentation</vt:lpstr>
      <vt:lpstr>Tiêu đề của thuyết trình nhanh</vt:lpstr>
      <vt:lpstr>Vấn đề</vt:lpstr>
      <vt:lpstr>Giải pháp</vt:lpstr>
      <vt:lpstr>Điểm khác biệt  (yếu tố thu hút) </vt:lpstr>
      <vt:lpstr>Kêu gọi hành động</vt:lpstr>
    </vt:vector>
  </TitlesOfParts>
  <Company>Red Cloud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Chapman</dc:creator>
  <cp:lastModifiedBy>ERIN LEWIS</cp:lastModifiedBy>
  <cp:revision>5</cp:revision>
  <dcterms:created xsi:type="dcterms:W3CDTF">2021-10-15T13:52:35Z</dcterms:created>
  <dcterms:modified xsi:type="dcterms:W3CDTF">2022-10-17T02:46:15Z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0x0101007A711B7D0141D647B946129C8E539B5D</vt:lpwstr>
  </property>
  <property fmtid="{D5CDD505-2E9C-101B-9397-08002B2CF9AE}" pid="3" name="_dlc_DocIdItemGuid">
    <vt:lpwstr>f1188de2-6c80-42b0-a626-0cb55392a075</vt:lpwstr>
  </property>
</Properties>
</file>