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sldIdLst>
    <p:sldId id="256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9FC1"/>
    <a:srgbClr val="E06010"/>
    <a:srgbClr val="43AC77"/>
    <a:srgbClr val="DD5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86395" autoAdjust="0"/>
  </p:normalViewPr>
  <p:slideViewPr>
    <p:cSldViewPr snapToGrid="0" snapToObjects="1">
      <p:cViewPr>
        <p:scale>
          <a:sx n="110" d="100"/>
          <a:sy n="110" d="100"/>
        </p:scale>
        <p:origin x="192" y="1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61" d="100"/>
          <a:sy n="161" d="100"/>
        </p:scale>
        <p:origin x="-232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F60B6-8B7A-744A-AD9D-AB89A2ADF43F}" type="datetimeFigureOut">
              <a:rPr lang="en-US" smtClean="0"/>
              <a:t>1/30/23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A8787-DD61-6E46-8634-0990E234F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A8787-DD61-6E46-8634-0990E234FF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7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2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1462687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804276"/>
            <a:ext cx="8915400" cy="432189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5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8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1462687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04276"/>
            <a:ext cx="8915400" cy="43218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9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1462687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1/30/23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3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1/30/23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"/>
            <a:ext cx="8915400" cy="1462687"/>
          </a:xfrm>
          <a:prstGeom prst="rect">
            <a:avLst/>
          </a:prstGeo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1/30/23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0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1/30/23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4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1/30/23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3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06A70-EED0-8347-B681-E0BC4B3602E3}" type="datetimeFigureOut">
              <a:rPr lang="en-US" smtClean="0"/>
              <a:t>1/30/23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2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06A70-EED0-8347-B681-E0BC4B3602E3}" type="datetimeFigureOut">
              <a:rPr lang="en-US" smtClean="0"/>
              <a:t>1/30/23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1E89-A0C3-344A-B732-D8F5A06DBDA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T base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3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lnSpc>
          <a:spcPts val="3600"/>
        </a:lnSpc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ts val="2200"/>
        </a:lnSpc>
        <a:spcBef>
          <a:spcPts val="0"/>
        </a:spcBef>
        <a:spcAft>
          <a:spcPts val="1000"/>
        </a:spcAft>
        <a:buFont typeface="Arial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ts val="2200"/>
        </a:lnSpc>
        <a:spcBef>
          <a:spcPts val="0"/>
        </a:spcBef>
        <a:spcAft>
          <a:spcPts val="1000"/>
        </a:spcAft>
        <a:buFont typeface="Arial"/>
        <a:buChar char="–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6736" y="1311293"/>
            <a:ext cx="2960863" cy="4822807"/>
          </a:xfrm>
          <a:prstGeom prst="rect">
            <a:avLst/>
          </a:prstGeom>
          <a:solidFill>
            <a:srgbClr val="E0601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flipV="1">
            <a:off x="515163" y="1548511"/>
            <a:ext cx="2960863" cy="458842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497600" y="1311293"/>
            <a:ext cx="2960863" cy="4822807"/>
          </a:xfrm>
          <a:prstGeom prst="rect">
            <a:avLst/>
          </a:prstGeom>
          <a:solidFill>
            <a:srgbClr val="129F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flipV="1">
            <a:off x="3497601" y="1545674"/>
            <a:ext cx="2960863" cy="458842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432207" y="1311293"/>
            <a:ext cx="2960863" cy="4822807"/>
          </a:xfrm>
          <a:prstGeom prst="rect">
            <a:avLst/>
          </a:prstGeom>
          <a:solidFill>
            <a:srgbClr val="43AC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flipV="1">
            <a:off x="6459887" y="1545674"/>
            <a:ext cx="2960863" cy="458842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6736" y="1563675"/>
            <a:ext cx="3006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00" b="1" dirty="0">
                <a:effectLst/>
                <a:latin typeface="Helvetica" pitchFamily="2" charset="0"/>
              </a:rPr>
              <a:t>Nếu áp dụng công nghệ này thì có bất kỳ thay đổi nào (tích cực hoặc tiêu cực) trong cộng đồng không? </a:t>
            </a:r>
            <a:r>
              <a:rPr lang="vi-VN" sz="800" i="1" dirty="0">
                <a:effectLst/>
                <a:latin typeface="Helvetica" pitchFamily="2" charset="0"/>
              </a:rPr>
              <a:t>Ví dụ: tăng thu nhập gia đình, tăng cơ hội việc làm, v.v.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13961" y="1547307"/>
            <a:ext cx="2934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b="1" dirty="0" err="1">
                <a:effectLst/>
                <a:latin typeface="Helvetica" pitchFamily="2" charset="0"/>
              </a:rPr>
              <a:t>Sẽ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có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bất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kỳ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thay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đổi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nào</a:t>
            </a:r>
            <a:r>
              <a:rPr lang="en-AU" sz="800" b="1" dirty="0">
                <a:effectLst/>
                <a:latin typeface="Helvetica" pitchFamily="2" charset="0"/>
              </a:rPr>
              <a:t> (</a:t>
            </a:r>
            <a:r>
              <a:rPr lang="en-AU" sz="800" b="1" dirty="0" err="1">
                <a:effectLst/>
                <a:latin typeface="Helvetica" pitchFamily="2" charset="0"/>
              </a:rPr>
              <a:t>tích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cực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hoặc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tiêu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cực</a:t>
            </a:r>
            <a:r>
              <a:rPr lang="en-AU" sz="800" b="1" dirty="0">
                <a:effectLst/>
                <a:latin typeface="Helvetica" pitchFamily="2" charset="0"/>
              </a:rPr>
              <a:t>) </a:t>
            </a:r>
            <a:r>
              <a:rPr lang="en-AU" sz="800" b="1" dirty="0" err="1">
                <a:effectLst/>
                <a:latin typeface="Helvetica" pitchFamily="2" charset="0"/>
              </a:rPr>
              <a:t>cho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tình</a:t>
            </a:r>
            <a:r>
              <a:rPr lang="en-AU" sz="800" b="1" dirty="0"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hình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tài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chính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của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khách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hàng</a:t>
            </a:r>
            <a:r>
              <a:rPr lang="en-AU" sz="800" b="1" dirty="0">
                <a:effectLst/>
                <a:latin typeface="Helvetica" pitchFamily="2" charset="0"/>
              </a:rPr>
              <a:t> hay </a:t>
            </a:r>
            <a:r>
              <a:rPr lang="en-AU" sz="800" b="1" dirty="0" err="1">
                <a:effectLst/>
                <a:latin typeface="Helvetica" pitchFamily="2" charset="0"/>
              </a:rPr>
              <a:t>nền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kinh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tế</a:t>
            </a:r>
            <a:r>
              <a:rPr lang="en-AU" sz="800" b="1" dirty="0">
                <a:effectLst/>
                <a:latin typeface="Helvetica" pitchFamily="2" charset="0"/>
              </a:rPr>
              <a:t> </a:t>
            </a:r>
            <a:r>
              <a:rPr lang="en-AU" sz="800" b="1" dirty="0" err="1">
                <a:effectLst/>
                <a:latin typeface="Helvetica" pitchFamily="2" charset="0"/>
              </a:rPr>
              <a:t>không</a:t>
            </a:r>
            <a:r>
              <a:rPr lang="en-AU" sz="800" b="1" dirty="0">
                <a:effectLst/>
                <a:latin typeface="Helvetica" pitchFamily="2" charset="0"/>
              </a:rPr>
              <a:t>? </a:t>
            </a:r>
            <a:r>
              <a:rPr lang="en-AU" sz="800" i="1" dirty="0" err="1">
                <a:effectLst/>
                <a:latin typeface="Helvetica" pitchFamily="2" charset="0"/>
              </a:rPr>
              <a:t>Ví</a:t>
            </a:r>
            <a:r>
              <a:rPr lang="en-AU" sz="800" i="1" dirty="0">
                <a:effectLst/>
                <a:latin typeface="Helvetica" pitchFamily="2" charset="0"/>
              </a:rPr>
              <a:t> </a:t>
            </a:r>
            <a:r>
              <a:rPr lang="en-AU" sz="800" i="1" dirty="0" err="1">
                <a:effectLst/>
                <a:latin typeface="Helvetica" pitchFamily="2" charset="0"/>
              </a:rPr>
              <a:t>dụ</a:t>
            </a:r>
            <a:r>
              <a:rPr lang="en-AU" sz="800" i="1" dirty="0">
                <a:effectLst/>
                <a:latin typeface="Helvetica" pitchFamily="2" charset="0"/>
              </a:rPr>
              <a:t>: </a:t>
            </a:r>
            <a:r>
              <a:rPr lang="en-AU" sz="800" i="1" dirty="0" err="1">
                <a:effectLst/>
                <a:latin typeface="Helvetica" pitchFamily="2" charset="0"/>
              </a:rPr>
              <a:t>tăng</a:t>
            </a:r>
            <a:r>
              <a:rPr lang="en-AU" sz="800" i="1" dirty="0">
                <a:effectLst/>
                <a:latin typeface="Helvetica" pitchFamily="2" charset="0"/>
              </a:rPr>
              <a:t> </a:t>
            </a:r>
            <a:r>
              <a:rPr lang="en-AU" sz="800" i="1" dirty="0" err="1">
                <a:effectLst/>
                <a:latin typeface="Helvetica" pitchFamily="2" charset="0"/>
              </a:rPr>
              <a:t>lợi</a:t>
            </a:r>
            <a:r>
              <a:rPr lang="en-AU" sz="800" i="1" dirty="0">
                <a:effectLst/>
                <a:latin typeface="Helvetica" pitchFamily="2" charset="0"/>
              </a:rPr>
              <a:t> </a:t>
            </a:r>
            <a:r>
              <a:rPr lang="en-AU" sz="800" i="1" dirty="0" err="1">
                <a:effectLst/>
                <a:latin typeface="Helvetica" pitchFamily="2" charset="0"/>
              </a:rPr>
              <a:t>nhuận</a:t>
            </a:r>
            <a:r>
              <a:rPr lang="en-AU" sz="800" i="1" dirty="0">
                <a:effectLst/>
                <a:latin typeface="Helvetica" pitchFamily="2" charset="0"/>
              </a:rPr>
              <a:t>, </a:t>
            </a:r>
            <a:r>
              <a:rPr lang="en-AU" sz="800" i="1" dirty="0" err="1">
                <a:effectLst/>
                <a:latin typeface="Helvetica" pitchFamily="2" charset="0"/>
              </a:rPr>
              <a:t>tính</a:t>
            </a:r>
            <a:r>
              <a:rPr lang="en-AU" sz="800" i="1" dirty="0">
                <a:effectLst/>
                <a:latin typeface="Helvetica" pitchFamily="2" charset="0"/>
              </a:rPr>
              <a:t> </a:t>
            </a:r>
            <a:r>
              <a:rPr lang="en-AU" sz="800" i="1" dirty="0" err="1">
                <a:effectLst/>
                <a:latin typeface="Helvetica" pitchFamily="2" charset="0"/>
              </a:rPr>
              <a:t>cạnh</a:t>
            </a:r>
            <a:r>
              <a:rPr lang="en-AU" sz="800" i="1" dirty="0">
                <a:effectLst/>
                <a:latin typeface="Helvetica" pitchFamily="2" charset="0"/>
              </a:rPr>
              <a:t> </a:t>
            </a:r>
            <a:r>
              <a:rPr lang="en-AU" sz="800" i="1" dirty="0" err="1">
                <a:effectLst/>
                <a:latin typeface="Helvetica" pitchFamily="2" charset="0"/>
              </a:rPr>
              <a:t>tranh</a:t>
            </a:r>
            <a:r>
              <a:rPr lang="en-AU" sz="800" i="1" dirty="0">
                <a:effectLst/>
                <a:latin typeface="Helvetica" pitchFamily="2" charset="0"/>
              </a:rPr>
              <a:t> </a:t>
            </a:r>
            <a:r>
              <a:rPr lang="en-AU" sz="800" i="1" dirty="0" err="1">
                <a:effectLst/>
                <a:latin typeface="Helvetica" pitchFamily="2" charset="0"/>
              </a:rPr>
              <a:t>của</a:t>
            </a:r>
            <a:r>
              <a:rPr lang="en-AU" sz="800" i="1" dirty="0">
                <a:effectLst/>
                <a:latin typeface="Helvetica" pitchFamily="2" charset="0"/>
              </a:rPr>
              <a:t> </a:t>
            </a:r>
            <a:r>
              <a:rPr lang="en-AU" sz="800" i="1" dirty="0" err="1">
                <a:effectLst/>
                <a:latin typeface="Helvetica" pitchFamily="2" charset="0"/>
              </a:rPr>
              <a:t>ngành</a:t>
            </a:r>
            <a:r>
              <a:rPr lang="en-AU" sz="800" i="1" dirty="0">
                <a:effectLst/>
                <a:latin typeface="Helvetica" pitchFamily="2" charset="0"/>
              </a:rPr>
              <a:t> X, Y, v.v.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58463" y="1563675"/>
            <a:ext cx="29346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800" b="1" dirty="0">
                <a:effectLst/>
                <a:latin typeface="Helvetica" pitchFamily="2" charset="0"/>
              </a:rPr>
              <a:t>Nếu áp dụng công nghệ này thì có bất kỳ thay đổi nào (tích cực hay tiêu cực) đối với môi trường/cân bằng sinh thái không? </a:t>
            </a:r>
            <a:r>
              <a:rPr lang="vi-VN" sz="800" i="1" dirty="0">
                <a:effectLst/>
                <a:latin typeface="Helvetica" pitchFamily="2" charset="0"/>
              </a:rPr>
              <a:t>Ví dụ: giảm thiểu chất thải, cải thiện chất lượng nước trong các tuyến đường thủy, v.v..</a:t>
            </a:r>
          </a:p>
          <a:p>
            <a:pPr algn="ctr"/>
            <a:endParaRPr lang="en-AU" sz="800" dirty="0">
              <a:solidFill>
                <a:schemeClr val="accent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119" y="2080315"/>
            <a:ext cx="29608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dirty="0" err="1">
                <a:solidFill>
                  <a:srgbClr val="0070C0"/>
                </a:solidFill>
                <a:effectLst/>
                <a:latin typeface="Helvetica" pitchFamily="2" charset="0"/>
              </a:rPr>
              <a:t>Xem</a:t>
            </a:r>
            <a:r>
              <a:rPr lang="en-AU" sz="900" dirty="0">
                <a:solidFill>
                  <a:srgbClr val="0070C0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rgbClr val="0070C0"/>
                </a:solidFill>
                <a:effectLst/>
                <a:latin typeface="Helvetica" pitchFamily="2" charset="0"/>
              </a:rPr>
              <a:t>ví</a:t>
            </a:r>
            <a:r>
              <a:rPr lang="en-AU" sz="900" dirty="0">
                <a:solidFill>
                  <a:srgbClr val="0070C0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rgbClr val="0070C0"/>
                </a:solidFill>
                <a:effectLst/>
                <a:latin typeface="Helvetica" pitchFamily="2" charset="0"/>
              </a:rPr>
              <a:t>dụ</a:t>
            </a:r>
            <a:r>
              <a:rPr lang="en-AU" sz="900" dirty="0">
                <a:effectLst/>
                <a:latin typeface="Helvetica" pitchFamily="2" charset="0"/>
              </a:rPr>
              <a:t> </a:t>
            </a:r>
            <a:r>
              <a:rPr lang="en-AU" sz="900" dirty="0" err="1">
                <a:effectLst/>
                <a:latin typeface="Helvetica" pitchFamily="2" charset="0"/>
              </a:rPr>
              <a:t>về</a:t>
            </a:r>
            <a:r>
              <a:rPr lang="en-AU" sz="900" dirty="0">
                <a:effectLst/>
                <a:latin typeface="Helvetica" pitchFamily="2" charset="0"/>
              </a:rPr>
              <a:t> </a:t>
            </a:r>
            <a:r>
              <a:rPr lang="en-AU" sz="900" dirty="0" err="1">
                <a:effectLst/>
                <a:latin typeface="Helvetica" pitchFamily="2" charset="0"/>
              </a:rPr>
              <a:t>các</a:t>
            </a:r>
            <a:r>
              <a:rPr lang="en-AU" sz="900" dirty="0">
                <a:effectLst/>
                <a:latin typeface="Helvetica" pitchFamily="2" charset="0"/>
              </a:rPr>
              <a:t> </a:t>
            </a:r>
            <a:r>
              <a:rPr lang="en-AU" sz="900" dirty="0" err="1">
                <a:effectLst/>
                <a:latin typeface="Helvetica" pitchFamily="2" charset="0"/>
              </a:rPr>
              <a:t>tác</a:t>
            </a:r>
            <a:r>
              <a:rPr lang="en-AU" sz="900" dirty="0">
                <a:effectLst/>
                <a:latin typeface="Helvetica" pitchFamily="2" charset="0"/>
              </a:rPr>
              <a:t> </a:t>
            </a:r>
            <a:r>
              <a:rPr lang="en-AU" sz="900" dirty="0" err="1">
                <a:effectLst/>
                <a:latin typeface="Helvetica" pitchFamily="2" charset="0"/>
              </a:rPr>
              <a:t>động</a:t>
            </a:r>
            <a:endParaRPr lang="en-AU" sz="900" dirty="0">
              <a:effectLst/>
              <a:latin typeface="Helvetica" pitchFamily="2" charset="0"/>
            </a:endParaRPr>
          </a:p>
        </p:txBody>
      </p:sp>
      <p:sp>
        <p:nvSpPr>
          <p:cNvPr id="22" name="Folded Corner 21"/>
          <p:cNvSpPr/>
          <p:nvPr/>
        </p:nvSpPr>
        <p:spPr>
          <a:xfrm>
            <a:off x="585932" y="2407022"/>
            <a:ext cx="1384153" cy="432849"/>
          </a:xfrm>
          <a:prstGeom prst="foldedCorner">
            <a:avLst/>
          </a:prstGeom>
          <a:solidFill>
            <a:srgbClr val="DD5619">
              <a:alpha val="66000"/>
            </a:srgb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Thẻ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ghi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chú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để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trả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lời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về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tác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động</a:t>
            </a:r>
            <a:endParaRPr lang="en-AU" sz="900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26" name="Plus Sign 20">
            <a:extLst>
              <a:ext uri="{FF2B5EF4-FFF2-40B4-BE49-F238E27FC236}">
                <a16:creationId xmlns:a16="http://schemas.microsoft.com/office/drawing/2014/main" id="{8FA7F697-13F9-4A99-B469-C849CF78C42A}"/>
              </a:ext>
            </a:extLst>
          </p:cNvPr>
          <p:cNvSpPr/>
          <p:nvPr/>
        </p:nvSpPr>
        <p:spPr>
          <a:xfrm>
            <a:off x="6432208" y="918320"/>
            <a:ext cx="335570" cy="307777"/>
          </a:xfrm>
          <a:prstGeom prst="mathPlu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Minus Sign 21">
            <a:extLst>
              <a:ext uri="{FF2B5EF4-FFF2-40B4-BE49-F238E27FC236}">
                <a16:creationId xmlns:a16="http://schemas.microsoft.com/office/drawing/2014/main" id="{674129C1-F328-456E-AA63-955E305C6741}"/>
              </a:ext>
            </a:extLst>
          </p:cNvPr>
          <p:cNvSpPr/>
          <p:nvPr/>
        </p:nvSpPr>
        <p:spPr>
          <a:xfrm>
            <a:off x="6769304" y="901306"/>
            <a:ext cx="300859" cy="337491"/>
          </a:xfrm>
          <a:prstGeom prst="mathMinus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AEB55D-18D0-420E-A5FA-9B5120D393C0}"/>
              </a:ext>
            </a:extLst>
          </p:cNvPr>
          <p:cNvSpPr txBox="1"/>
          <p:nvPr/>
        </p:nvSpPr>
        <p:spPr>
          <a:xfrm>
            <a:off x="7142263" y="929895"/>
            <a:ext cx="2227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Sao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chép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dán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nhằm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AU" sz="600" dirty="0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600" dirty="0" err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endParaRPr lang="en-AU" sz="600" dirty="0"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160" y="584834"/>
            <a:ext cx="8991589" cy="4308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AU" sz="1900" b="1" dirty="0" err="1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AU" sz="1900" b="1" dirty="0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b="1" dirty="0" err="1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AU" sz="1900" b="1" dirty="0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b="1" dirty="0" err="1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liệt</a:t>
            </a:r>
            <a:r>
              <a:rPr lang="en-AU" sz="1900" b="1" dirty="0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b="1" dirty="0" err="1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kê</a:t>
            </a:r>
            <a:r>
              <a:rPr lang="en-AU" sz="1900" b="1" dirty="0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b="1" dirty="0" err="1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AU" sz="1900" b="1" dirty="0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b="1" dirty="0" err="1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AU" sz="1900" b="1" dirty="0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b="1" dirty="0" err="1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AU" sz="1900" b="1" dirty="0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b="1" dirty="0" err="1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AU" sz="1900" b="1" dirty="0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AU" sz="1900" b="1" dirty="0" err="1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AU" sz="1900" b="1" dirty="0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b="1" dirty="0" err="1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tố</a:t>
            </a:r>
            <a:r>
              <a:rPr lang="en-AU" sz="1900" b="1" dirty="0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b="1" dirty="0" err="1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AU" sz="1900" b="1" dirty="0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AU" sz="1900" b="1" dirty="0" err="1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AU" sz="1900" b="1" dirty="0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b="1" dirty="0" err="1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Bền</a:t>
            </a:r>
            <a:r>
              <a:rPr lang="en-AU" sz="1900" b="1" dirty="0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900" b="1" dirty="0" err="1">
                <a:solidFill>
                  <a:srgbClr val="129F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vững</a:t>
            </a:r>
            <a:endParaRPr lang="en-AU" sz="1900" b="1" dirty="0">
              <a:solidFill>
                <a:srgbClr val="129FC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71345" y="2080315"/>
            <a:ext cx="29608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dirty="0" err="1">
                <a:solidFill>
                  <a:srgbClr val="0070C0"/>
                </a:solidFill>
                <a:effectLst/>
                <a:latin typeface="Helvetica" pitchFamily="2" charset="0"/>
              </a:rPr>
              <a:t>Xem</a:t>
            </a:r>
            <a:r>
              <a:rPr lang="en-AU" sz="900" dirty="0">
                <a:solidFill>
                  <a:srgbClr val="0070C0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rgbClr val="0070C0"/>
                </a:solidFill>
                <a:effectLst/>
                <a:latin typeface="Helvetica" pitchFamily="2" charset="0"/>
              </a:rPr>
              <a:t>ví</a:t>
            </a:r>
            <a:r>
              <a:rPr lang="en-AU" sz="900" dirty="0">
                <a:solidFill>
                  <a:srgbClr val="0070C0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rgbClr val="0070C0"/>
                </a:solidFill>
                <a:effectLst/>
                <a:latin typeface="Helvetica" pitchFamily="2" charset="0"/>
              </a:rPr>
              <a:t>dụ</a:t>
            </a:r>
            <a:r>
              <a:rPr lang="en-AU" sz="900" dirty="0">
                <a:effectLst/>
                <a:latin typeface="Helvetica" pitchFamily="2" charset="0"/>
              </a:rPr>
              <a:t> </a:t>
            </a:r>
            <a:r>
              <a:rPr lang="en-AU" sz="900" dirty="0" err="1">
                <a:effectLst/>
                <a:latin typeface="Helvetica" pitchFamily="2" charset="0"/>
              </a:rPr>
              <a:t>về</a:t>
            </a:r>
            <a:r>
              <a:rPr lang="en-AU" sz="900" dirty="0">
                <a:effectLst/>
                <a:latin typeface="Helvetica" pitchFamily="2" charset="0"/>
              </a:rPr>
              <a:t> </a:t>
            </a:r>
            <a:r>
              <a:rPr lang="en-AU" sz="900" dirty="0" err="1">
                <a:effectLst/>
                <a:latin typeface="Helvetica" pitchFamily="2" charset="0"/>
              </a:rPr>
              <a:t>các</a:t>
            </a:r>
            <a:r>
              <a:rPr lang="en-AU" sz="900" dirty="0">
                <a:effectLst/>
                <a:latin typeface="Helvetica" pitchFamily="2" charset="0"/>
              </a:rPr>
              <a:t> </a:t>
            </a:r>
            <a:r>
              <a:rPr lang="en-AU" sz="900" dirty="0" err="1">
                <a:effectLst/>
                <a:latin typeface="Helvetica" pitchFamily="2" charset="0"/>
              </a:rPr>
              <a:t>tác</a:t>
            </a:r>
            <a:r>
              <a:rPr lang="en-AU" sz="900" dirty="0">
                <a:effectLst/>
                <a:latin typeface="Helvetica" pitchFamily="2" charset="0"/>
              </a:rPr>
              <a:t> </a:t>
            </a:r>
            <a:r>
              <a:rPr lang="en-AU" sz="900" dirty="0" err="1">
                <a:effectLst/>
                <a:latin typeface="Helvetica" pitchFamily="2" charset="0"/>
              </a:rPr>
              <a:t>động</a:t>
            </a:r>
            <a:endParaRPr lang="en-AU" sz="900" dirty="0">
              <a:effectLst/>
              <a:latin typeface="Helvetica" pitchFamily="2" charset="0"/>
            </a:endParaRPr>
          </a:p>
        </p:txBody>
      </p:sp>
      <p:sp>
        <p:nvSpPr>
          <p:cNvPr id="45" name="Folded Corner 44"/>
          <p:cNvSpPr/>
          <p:nvPr/>
        </p:nvSpPr>
        <p:spPr>
          <a:xfrm>
            <a:off x="3538005" y="2407022"/>
            <a:ext cx="1384153" cy="432849"/>
          </a:xfrm>
          <a:prstGeom prst="foldedCorner">
            <a:avLst/>
          </a:prstGeom>
          <a:solidFill>
            <a:srgbClr val="129FC1">
              <a:alpha val="66000"/>
            </a:srgb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Thẻ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ghi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chú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để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trả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lời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về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tác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động</a:t>
            </a:r>
            <a:endParaRPr lang="en-AU" sz="900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46" name="Folded Corner 45"/>
          <p:cNvSpPr/>
          <p:nvPr/>
        </p:nvSpPr>
        <p:spPr>
          <a:xfrm>
            <a:off x="4979455" y="2407022"/>
            <a:ext cx="1384153" cy="432849"/>
          </a:xfrm>
          <a:prstGeom prst="foldedCorner">
            <a:avLst/>
          </a:prstGeom>
          <a:solidFill>
            <a:srgbClr val="129FC1">
              <a:alpha val="66000"/>
            </a:srgb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Thẻ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ghi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chú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để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trả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lời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về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tác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động</a:t>
            </a:r>
            <a:endParaRPr lang="en-AU" sz="900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47" name="Folded Corner 46"/>
          <p:cNvSpPr/>
          <p:nvPr/>
        </p:nvSpPr>
        <p:spPr>
          <a:xfrm>
            <a:off x="4255481" y="2923470"/>
            <a:ext cx="1384153" cy="432849"/>
          </a:xfrm>
          <a:prstGeom prst="foldedCorner">
            <a:avLst/>
          </a:prstGeom>
          <a:solidFill>
            <a:srgbClr val="129FC1">
              <a:alpha val="66000"/>
            </a:srgb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Thẻ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ghi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chú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để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trả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lời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về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tác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động</a:t>
            </a:r>
            <a:endParaRPr lang="en-AU" sz="900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32209" y="2080315"/>
            <a:ext cx="29608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900" dirty="0" err="1">
                <a:solidFill>
                  <a:srgbClr val="0070C0"/>
                </a:solidFill>
                <a:effectLst/>
                <a:latin typeface="Helvetica" pitchFamily="2" charset="0"/>
              </a:rPr>
              <a:t>Xem</a:t>
            </a:r>
            <a:r>
              <a:rPr lang="en-AU" sz="900" dirty="0">
                <a:solidFill>
                  <a:srgbClr val="0070C0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rgbClr val="0070C0"/>
                </a:solidFill>
                <a:effectLst/>
                <a:latin typeface="Helvetica" pitchFamily="2" charset="0"/>
              </a:rPr>
              <a:t>ví</a:t>
            </a:r>
            <a:r>
              <a:rPr lang="en-AU" sz="900" dirty="0">
                <a:solidFill>
                  <a:srgbClr val="0070C0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rgbClr val="0070C0"/>
                </a:solidFill>
                <a:effectLst/>
                <a:latin typeface="Helvetica" pitchFamily="2" charset="0"/>
              </a:rPr>
              <a:t>dụ</a:t>
            </a:r>
            <a:r>
              <a:rPr lang="en-AU" sz="900" dirty="0">
                <a:effectLst/>
                <a:latin typeface="Helvetica" pitchFamily="2" charset="0"/>
              </a:rPr>
              <a:t> </a:t>
            </a:r>
            <a:r>
              <a:rPr lang="en-AU" sz="900" dirty="0" err="1">
                <a:effectLst/>
                <a:latin typeface="Helvetica" pitchFamily="2" charset="0"/>
              </a:rPr>
              <a:t>về</a:t>
            </a:r>
            <a:r>
              <a:rPr lang="en-AU" sz="900" dirty="0">
                <a:effectLst/>
                <a:latin typeface="Helvetica" pitchFamily="2" charset="0"/>
              </a:rPr>
              <a:t> </a:t>
            </a:r>
            <a:r>
              <a:rPr lang="en-AU" sz="900" dirty="0" err="1">
                <a:effectLst/>
                <a:latin typeface="Helvetica" pitchFamily="2" charset="0"/>
              </a:rPr>
              <a:t>các</a:t>
            </a:r>
            <a:r>
              <a:rPr lang="en-AU" sz="900" dirty="0">
                <a:effectLst/>
                <a:latin typeface="Helvetica" pitchFamily="2" charset="0"/>
              </a:rPr>
              <a:t> </a:t>
            </a:r>
            <a:r>
              <a:rPr lang="en-AU" sz="900" dirty="0" err="1">
                <a:effectLst/>
                <a:latin typeface="Helvetica" pitchFamily="2" charset="0"/>
              </a:rPr>
              <a:t>tác</a:t>
            </a:r>
            <a:r>
              <a:rPr lang="en-AU" sz="900" dirty="0">
                <a:effectLst/>
                <a:latin typeface="Helvetica" pitchFamily="2" charset="0"/>
              </a:rPr>
              <a:t> </a:t>
            </a:r>
            <a:r>
              <a:rPr lang="en-AU" sz="900" dirty="0" err="1">
                <a:effectLst/>
                <a:latin typeface="Helvetica" pitchFamily="2" charset="0"/>
              </a:rPr>
              <a:t>động</a:t>
            </a:r>
            <a:endParaRPr lang="en-AU" sz="900" dirty="0">
              <a:effectLst/>
              <a:latin typeface="Helvetica" pitchFamily="2" charset="0"/>
            </a:endParaRPr>
          </a:p>
        </p:txBody>
      </p:sp>
      <p:sp>
        <p:nvSpPr>
          <p:cNvPr id="49" name="Folded Corner 48"/>
          <p:cNvSpPr/>
          <p:nvPr/>
        </p:nvSpPr>
        <p:spPr>
          <a:xfrm>
            <a:off x="6498869" y="2407022"/>
            <a:ext cx="1384153" cy="432849"/>
          </a:xfrm>
          <a:prstGeom prst="foldedCorner">
            <a:avLst/>
          </a:prstGeom>
          <a:solidFill>
            <a:srgbClr val="43AC77">
              <a:alpha val="66000"/>
            </a:srgb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Thẻ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ghi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chú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để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trả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lời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về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tác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động</a:t>
            </a:r>
            <a:endParaRPr lang="en-AU" sz="900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50" name="Folded Corner 49"/>
          <p:cNvSpPr/>
          <p:nvPr/>
        </p:nvSpPr>
        <p:spPr>
          <a:xfrm>
            <a:off x="7940319" y="2407022"/>
            <a:ext cx="1384153" cy="432849"/>
          </a:xfrm>
          <a:prstGeom prst="foldedCorner">
            <a:avLst/>
          </a:prstGeom>
          <a:solidFill>
            <a:srgbClr val="43AC77">
              <a:alpha val="66000"/>
            </a:srgb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Thẻ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ghi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chú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để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trả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lời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về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tác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động</a:t>
            </a:r>
            <a:endParaRPr lang="en-AU" sz="900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51" name="Folded Corner 50"/>
          <p:cNvSpPr/>
          <p:nvPr/>
        </p:nvSpPr>
        <p:spPr>
          <a:xfrm>
            <a:off x="7216345" y="2923470"/>
            <a:ext cx="1384153" cy="432849"/>
          </a:xfrm>
          <a:prstGeom prst="foldedCorner">
            <a:avLst/>
          </a:prstGeom>
          <a:solidFill>
            <a:srgbClr val="43AC77">
              <a:alpha val="66000"/>
            </a:srgb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Thẻ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ghi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chú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để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trả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lời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về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tác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động</a:t>
            </a:r>
            <a:endParaRPr lang="en-AU" sz="900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6737" y="1319851"/>
            <a:ext cx="1019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err="1">
                <a:solidFill>
                  <a:srgbClr val="FFFFFF"/>
                </a:solidFill>
                <a:effectLst/>
                <a:latin typeface="Helvetica" pitchFamily="2" charset="0"/>
              </a:rPr>
              <a:t>Xã</a:t>
            </a:r>
            <a:r>
              <a:rPr lang="en-AU" sz="1000" b="1" dirty="0">
                <a:solidFill>
                  <a:srgbClr val="FFFFFF"/>
                </a:solidFill>
                <a:effectLst/>
                <a:latin typeface="Helvetica" pitchFamily="2" charset="0"/>
              </a:rPr>
              <a:t> </a:t>
            </a:r>
            <a:r>
              <a:rPr lang="en-AU" sz="1000" b="1" dirty="0" err="1">
                <a:solidFill>
                  <a:srgbClr val="FFFFFF"/>
                </a:solidFill>
                <a:effectLst/>
                <a:latin typeface="Helvetica" pitchFamily="2" charset="0"/>
              </a:rPr>
              <a:t>hội</a:t>
            </a:r>
            <a:endParaRPr lang="en-AU" sz="1000" b="1" dirty="0">
              <a:solidFill>
                <a:srgbClr val="FFFFFF"/>
              </a:solidFill>
              <a:effectLst/>
              <a:latin typeface="Helvetica" pitchFamily="2" charset="0"/>
            </a:endParaRPr>
          </a:p>
          <a:p>
            <a:endParaRPr lang="en-AU" sz="1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97601" y="1295300"/>
            <a:ext cx="10190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err="1">
                <a:solidFill>
                  <a:srgbClr val="FFFFFF"/>
                </a:solidFill>
                <a:effectLst/>
                <a:latin typeface="Helvetica" pitchFamily="2" charset="0"/>
              </a:rPr>
              <a:t>Kinh</a:t>
            </a:r>
            <a:r>
              <a:rPr lang="en-AU" sz="1000" b="1" dirty="0">
                <a:solidFill>
                  <a:srgbClr val="FFFFFF"/>
                </a:solidFill>
                <a:effectLst/>
                <a:latin typeface="Helvetica" pitchFamily="2" charset="0"/>
              </a:rPr>
              <a:t> </a:t>
            </a:r>
            <a:r>
              <a:rPr lang="en-AU" sz="1000" b="1" dirty="0" err="1">
                <a:solidFill>
                  <a:srgbClr val="FFFFFF"/>
                </a:solidFill>
                <a:effectLst/>
                <a:latin typeface="Helvetica" pitchFamily="2" charset="0"/>
              </a:rPr>
              <a:t>tế</a:t>
            </a:r>
            <a:endParaRPr lang="en-AU" sz="1000" b="1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32207" y="1295300"/>
            <a:ext cx="12639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000" dirty="0">
                <a:solidFill>
                  <a:srgbClr val="FFFFFF"/>
                </a:solidFill>
                <a:effectLst/>
                <a:latin typeface="Helvetica" pitchFamily="2" charset="0"/>
              </a:rPr>
              <a:t>Môi trường</a:t>
            </a:r>
          </a:p>
        </p:txBody>
      </p:sp>
      <p:sp>
        <p:nvSpPr>
          <p:cNvPr id="2" name="Folded Corner 1">
            <a:extLst>
              <a:ext uri="{FF2B5EF4-FFF2-40B4-BE49-F238E27FC236}">
                <a16:creationId xmlns:a16="http://schemas.microsoft.com/office/drawing/2014/main" id="{1040E981-5A00-1957-0E94-CA5EC2520A83}"/>
              </a:ext>
            </a:extLst>
          </p:cNvPr>
          <p:cNvSpPr/>
          <p:nvPr/>
        </p:nvSpPr>
        <p:spPr>
          <a:xfrm>
            <a:off x="2036809" y="2409550"/>
            <a:ext cx="1384153" cy="432849"/>
          </a:xfrm>
          <a:prstGeom prst="foldedCorner">
            <a:avLst/>
          </a:prstGeom>
          <a:solidFill>
            <a:srgbClr val="DD5619">
              <a:alpha val="66000"/>
            </a:srgb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Thẻ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ghi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chú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để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trả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lời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về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tác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động</a:t>
            </a:r>
            <a:endParaRPr lang="en-AU" sz="900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  <p:sp>
        <p:nvSpPr>
          <p:cNvPr id="3" name="Folded Corner 2">
            <a:extLst>
              <a:ext uri="{FF2B5EF4-FFF2-40B4-BE49-F238E27FC236}">
                <a16:creationId xmlns:a16="http://schemas.microsoft.com/office/drawing/2014/main" id="{5B507F5E-6CDB-208F-5C1B-91E7BD95049E}"/>
              </a:ext>
            </a:extLst>
          </p:cNvPr>
          <p:cNvSpPr/>
          <p:nvPr/>
        </p:nvSpPr>
        <p:spPr>
          <a:xfrm>
            <a:off x="1295473" y="2923470"/>
            <a:ext cx="1384153" cy="432849"/>
          </a:xfrm>
          <a:prstGeom prst="foldedCorner">
            <a:avLst/>
          </a:prstGeom>
          <a:solidFill>
            <a:srgbClr val="DD5619">
              <a:alpha val="66000"/>
            </a:srgbClr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Thẻ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ghi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chú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để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trả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lời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về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tác</a:t>
            </a:r>
            <a:r>
              <a:rPr lang="en-AU" sz="900" dirty="0">
                <a:solidFill>
                  <a:schemeClr val="bg1"/>
                </a:solidFill>
                <a:effectLst/>
                <a:latin typeface="Helvetica" pitchFamily="2" charset="0"/>
              </a:rPr>
              <a:t> </a:t>
            </a:r>
            <a:r>
              <a:rPr lang="en-AU" sz="900" dirty="0" err="1">
                <a:solidFill>
                  <a:schemeClr val="bg1"/>
                </a:solidFill>
                <a:effectLst/>
                <a:latin typeface="Helvetica" pitchFamily="2" charset="0"/>
              </a:rPr>
              <a:t>động</a:t>
            </a:r>
            <a:endParaRPr lang="en-AU" sz="900" dirty="0">
              <a:solidFill>
                <a:schemeClr val="bg1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98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711B7D0141D647B946129C8E539B5D" ma:contentTypeVersion="17" ma:contentTypeDescription="Create a new document." ma:contentTypeScope="" ma:versionID="82f8a88c88c283691baa38db965f1919">
  <xsd:schema xmlns:xsd="http://www.w3.org/2001/XMLSchema" xmlns:xs="http://www.w3.org/2001/XMLSchema" xmlns:p="http://schemas.microsoft.com/office/2006/metadata/properties" xmlns:ns2="640d5c1f-49cc-47d8-8840-ef6ea81f6ad6" xmlns:ns3="a9b9ae93-60dd-48a2-a86d-a014410c3fe7" targetNamespace="http://schemas.microsoft.com/office/2006/metadata/properties" ma:root="true" ma:fieldsID="d10cbf86afbf627c6af71baf694196a1" ns2:_="" ns3:_="">
    <xsd:import namespace="640d5c1f-49cc-47d8-8840-ef6ea81f6ad6"/>
    <xsd:import namespace="a9b9ae93-60dd-48a2-a86d-a014410c3fe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2:SharedWithUsers" minOccurs="0"/>
                <xsd:element ref="ns2:SharedWithDetail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d5c1f-49cc-47d8-8840-ef6ea81f6ad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cec534b8-b9f6-4ffd-b2a4-b6dd2147e4c6}" ma:internalName="TaxCatchAll" ma:showField="CatchAllData" ma:web="640d5c1f-49cc-47d8-8840-ef6ea81f6a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9ae93-60dd-48a2-a86d-a014410c3f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c9513c6f-d7d3-4bba-9430-ae33811478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40d5c1f-49cc-47d8-8840-ef6ea81f6ad6">KTPEC3YFRC5S-308042679-1993</_dlc_DocId>
    <_dlc_DocIdUrl xmlns="640d5c1f-49cc-47d8-8840-ef6ea81f6ad6">
      <Url>https://csiroau.sharepoint.com/sites/ScienceCommercialisationPartnership/_layouts/15/DocIdRedir.aspx?ID=KTPEC3YFRC5S-308042679-1993</Url>
      <Description>KTPEC3YFRC5S-308042679-1993</Description>
    </_dlc_DocIdUrl>
    <TaxCatchAll xmlns="640d5c1f-49cc-47d8-8840-ef6ea81f6ad6" xsi:nil="true"/>
    <lcf76f155ced4ddcb4097134ff3c332f xmlns="a9b9ae93-60dd-48a2-a86d-a014410c3fe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E80793D-0C1B-40C8-A2C4-512B5512B6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0D65ED-B8AA-4F4B-803D-0F3619B75CB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7FF0C71-5608-4680-9AC5-33FA7F0731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0d5c1f-49cc-47d8-8840-ef6ea81f6ad6"/>
    <ds:schemaRef ds:uri="a9b9ae93-60dd-48a2-a86d-a014410c3f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9F50D66-554C-42FC-80CF-73477C15351B}">
  <ds:schemaRefs>
    <ds:schemaRef ds:uri="http://schemas.microsoft.com/office/2006/metadata/properties"/>
    <ds:schemaRef ds:uri="http://schemas.microsoft.com/office/infopath/2007/PartnerControls"/>
    <ds:schemaRef ds:uri="af0dfb7b-d4ed-42b8-8031-1fcfec1665a5"/>
    <ds:schemaRef ds:uri="640d5c1f-49cc-47d8-8840-ef6ea81f6ad6"/>
    <ds:schemaRef ds:uri="a9b9ae93-60dd-48a2-a86d-a014410c3fe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301</Words>
  <Application>Microsoft Macintosh PowerPoint</Application>
  <PresentationFormat>A4 Paper (210x297 mm)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>Red Cloud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Chapman</dc:creator>
  <cp:lastModifiedBy>ERIN LEWIS</cp:lastModifiedBy>
  <cp:revision>47</cp:revision>
  <dcterms:created xsi:type="dcterms:W3CDTF">2021-10-15T13:52:35Z</dcterms:created>
  <dcterms:modified xsi:type="dcterms:W3CDTF">2023-01-30T02:57:32Z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0x0101007A711B7D0141D647B946129C8E539B5D</vt:lpwstr>
  </property>
  <property fmtid="{D5CDD505-2E9C-101B-9397-08002B2CF9AE}" pid="3" name="_dlc_DocIdItemGuid">
    <vt:lpwstr>1076bdd5-c100-4a49-b42e-68a14ea724fd</vt:lpwstr>
  </property>
</Properties>
</file>